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p:sldMasterIdLst>
    <p:sldMasterId id="2147483917" r:id="rId4"/>
    <p:sldMasterId id="2147483931" r:id="rId5"/>
  </p:sldMasterIdLst>
  <p:notesMasterIdLst>
    <p:notesMasterId r:id="rId36"/>
  </p:notesMasterIdLst>
  <p:handoutMasterIdLst>
    <p:handoutMasterId r:id="rId37"/>
  </p:handoutMasterIdLst>
  <p:sldIdLst>
    <p:sldId id="260" r:id="rId6"/>
    <p:sldId id="326" r:id="rId7"/>
    <p:sldId id="327" r:id="rId8"/>
    <p:sldId id="362" r:id="rId9"/>
    <p:sldId id="363" r:id="rId10"/>
    <p:sldId id="364" r:id="rId11"/>
    <p:sldId id="365" r:id="rId12"/>
    <p:sldId id="366" r:id="rId13"/>
    <p:sldId id="367" r:id="rId14"/>
    <p:sldId id="368" r:id="rId15"/>
    <p:sldId id="295" r:id="rId16"/>
    <p:sldId id="296" r:id="rId17"/>
    <p:sldId id="369" r:id="rId18"/>
    <p:sldId id="291" r:id="rId19"/>
    <p:sldId id="292" r:id="rId20"/>
    <p:sldId id="293" r:id="rId21"/>
    <p:sldId id="335" r:id="rId22"/>
    <p:sldId id="350" r:id="rId23"/>
    <p:sldId id="344" r:id="rId24"/>
    <p:sldId id="351" r:id="rId25"/>
    <p:sldId id="338" r:id="rId26"/>
    <p:sldId id="339" r:id="rId27"/>
    <p:sldId id="340" r:id="rId28"/>
    <p:sldId id="341" r:id="rId29"/>
    <p:sldId id="343" r:id="rId30"/>
    <p:sldId id="345" r:id="rId31"/>
    <p:sldId id="342" r:id="rId32"/>
    <p:sldId id="346" r:id="rId33"/>
    <p:sldId id="334" r:id="rId34"/>
    <p:sldId id="352" r:id="rId35"/>
  </p:sldIdLst>
  <p:sldSz cx="9144000" cy="6858000" type="screen4x3"/>
  <p:notesSz cx="6997700" cy="9283700"/>
  <p:embeddedFontLst>
    <p:embeddedFont>
      <p:font typeface="ＭＳ Ｐゴシック" pitchFamily="34" charset="-128"/>
      <p:regular r:id="rId38"/>
    </p:embeddedFont>
    <p:embeddedFont>
      <p:font typeface="Arial Black" pitchFamily="34" charset="0"/>
      <p:bold r:id="rId39"/>
    </p:embeddedFont>
    <p:embeddedFont>
      <p:font typeface="Museo For Dell" pitchFamily="2" charset="0"/>
      <p:regular r:id="rId40"/>
      <p:bold r:id="rId41"/>
    </p:embeddedFont>
    <p:embeddedFont>
      <p:font typeface="Trebuchet MS" pitchFamily="34" charset="0"/>
      <p:regular r:id="rId42"/>
      <p:bold r:id="rId43"/>
      <p:italic r:id="rId44"/>
      <p:boldItalic r:id="rId45"/>
    </p:embeddedFont>
    <p:embeddedFont>
      <p:font typeface="Museo Sans For Dell" pitchFamily="2" charset="0"/>
      <p:regular r:id="rId46"/>
      <p:bold r:id="rId47"/>
    </p:embeddedFont>
  </p:embeddedFontLst>
  <p:custDataLst>
    <p:tags r:id="rId48"/>
  </p:custDataLst>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4444"/>
    <a:srgbClr val="EAEAEA"/>
    <a:srgbClr val="0085C3"/>
    <a:srgbClr val="71C6C1"/>
    <a:srgbClr val="F2AF00"/>
    <a:srgbClr val="CE7534"/>
    <a:srgbClr val="666666"/>
    <a:srgbClr val="71C6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78" autoAdjust="0"/>
    <p:restoredTop sz="86905" autoAdjust="0"/>
  </p:normalViewPr>
  <p:slideViewPr>
    <p:cSldViewPr snapToGrid="0">
      <p:cViewPr>
        <p:scale>
          <a:sx n="90" d="100"/>
          <a:sy n="90" d="100"/>
        </p:scale>
        <p:origin x="-1469" y="-58"/>
      </p:cViewPr>
      <p:guideLst>
        <p:guide orient="horz" pos="197"/>
        <p:guide orient="horz" pos="860"/>
        <p:guide orient="horz" pos="3789"/>
        <p:guide orient="horz" pos="729"/>
        <p:guide pos="3739"/>
        <p:guide pos="5484"/>
        <p:guide pos="3880"/>
        <p:guide pos="299"/>
      </p:guideLst>
    </p:cSldViewPr>
  </p:slideViewPr>
  <p:outlineViewPr>
    <p:cViewPr>
      <p:scale>
        <a:sx n="33" d="100"/>
        <a:sy n="33" d="100"/>
      </p:scale>
      <p:origin x="0" y="2544"/>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7" d="100"/>
          <a:sy n="97" d="100"/>
        </p:scale>
        <p:origin x="-3540" y="-102"/>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7.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6.fntdata"/><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5" name="Rectangle 5"/>
          <p:cNvSpPr>
            <a:spLocks noGrp="1" noChangeArrowheads="1"/>
          </p:cNvSpPr>
          <p:nvPr>
            <p:ph type="sldNum" sz="quarter" idx="3"/>
          </p:nvPr>
        </p:nvSpPr>
        <p:spPr bwMode="auto">
          <a:xfrm>
            <a:off x="6499225" y="9036050"/>
            <a:ext cx="490538" cy="247650"/>
          </a:xfrm>
          <a:prstGeom prst="rect">
            <a:avLst/>
          </a:prstGeom>
          <a:noFill/>
          <a:ln w="9525">
            <a:noFill/>
            <a:miter lim="800000"/>
            <a:headEnd/>
            <a:tailEnd/>
          </a:ln>
          <a:effectLst/>
        </p:spPr>
        <p:txBody>
          <a:bodyPr vert="horz" wrap="square" lIns="90789" tIns="45396" rIns="90789" bIns="45396" numCol="1" anchor="b" anchorCtr="0" compatLnSpc="1">
            <a:prstTxWarp prst="textNoShape">
              <a:avLst/>
            </a:prstTxWarp>
          </a:bodyPr>
          <a:lstStyle>
            <a:lvl1pPr algn="r" defTabSz="907823" eaLnBrk="0" hangingPunct="0">
              <a:lnSpc>
                <a:spcPct val="100000"/>
              </a:lnSpc>
              <a:spcBef>
                <a:spcPct val="0"/>
              </a:spcBef>
              <a:defRPr sz="1000" b="0">
                <a:latin typeface="Museo Sans For Dell" pitchFamily="2" charset="0"/>
                <a:cs typeface="+mn-cs"/>
              </a:defRPr>
            </a:lvl1pPr>
          </a:lstStyle>
          <a:p>
            <a:pPr>
              <a:defRPr/>
            </a:pPr>
            <a:fld id="{67A6000A-61C2-44EC-A096-E83E4F65FC89}" type="slidenum">
              <a:rPr lang="en-US"/>
              <a:pPr>
                <a:defRPr/>
              </a:pPr>
              <a:t>‹#›</a:t>
            </a:fld>
            <a:endParaRPr lang="en-US" dirty="0"/>
          </a:p>
        </p:txBody>
      </p:sp>
    </p:spTree>
    <p:extLst>
      <p:ext uri="{BB962C8B-B14F-4D97-AF65-F5344CB8AC3E}">
        <p14:creationId xmlns:p14="http://schemas.microsoft.com/office/powerpoint/2010/main" val="192478564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4"/>
          <p:cNvSpPr>
            <a:spLocks noGrp="1" noRot="1" noChangeAspect="1" noChangeArrowheads="1" noTextEdit="1"/>
          </p:cNvSpPr>
          <p:nvPr>
            <p:ph type="sldImg" idx="2"/>
          </p:nvPr>
        </p:nvSpPr>
        <p:spPr bwMode="auto">
          <a:xfrm>
            <a:off x="865188" y="382588"/>
            <a:ext cx="5337175" cy="3927475"/>
          </a:xfrm>
          <a:prstGeom prst="rect">
            <a:avLst/>
          </a:prstGeom>
          <a:noFill/>
          <a:ln w="9525">
            <a:solidFill>
              <a:srgbClr val="000000"/>
            </a:solidFill>
            <a:miter lim="800000"/>
            <a:headEnd/>
            <a:tailEnd/>
          </a:ln>
        </p:spPr>
      </p:sp>
      <p:sp>
        <p:nvSpPr>
          <p:cNvPr id="71685" name="Rectangle 5"/>
          <p:cNvSpPr>
            <a:spLocks noGrp="1" noChangeArrowheads="1"/>
          </p:cNvSpPr>
          <p:nvPr>
            <p:ph type="body" sz="quarter" idx="3"/>
          </p:nvPr>
        </p:nvSpPr>
        <p:spPr bwMode="auto">
          <a:xfrm>
            <a:off x="693738" y="4508500"/>
            <a:ext cx="5667375" cy="4257675"/>
          </a:xfrm>
          <a:prstGeom prst="rect">
            <a:avLst/>
          </a:prstGeom>
          <a:noFill/>
          <a:ln w="9525">
            <a:noFill/>
            <a:miter lim="800000"/>
            <a:headEnd/>
            <a:tailEnd/>
          </a:ln>
          <a:effectLst/>
        </p:spPr>
        <p:txBody>
          <a:bodyPr vert="horz" wrap="square" lIns="90789" tIns="45396" rIns="90789" bIns="45396"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71687" name="Rectangle 7"/>
          <p:cNvSpPr>
            <a:spLocks noGrp="1" noChangeArrowheads="1"/>
          </p:cNvSpPr>
          <p:nvPr>
            <p:ph type="sldNum" sz="quarter" idx="5"/>
          </p:nvPr>
        </p:nvSpPr>
        <p:spPr bwMode="auto">
          <a:xfrm>
            <a:off x="6321425" y="9074150"/>
            <a:ext cx="668338" cy="212725"/>
          </a:xfrm>
          <a:prstGeom prst="rect">
            <a:avLst/>
          </a:prstGeom>
          <a:noFill/>
          <a:ln w="9525">
            <a:noFill/>
            <a:miter lim="800000"/>
            <a:headEnd/>
            <a:tailEnd/>
          </a:ln>
          <a:effectLst/>
        </p:spPr>
        <p:txBody>
          <a:bodyPr vert="horz" wrap="square" lIns="90789" tIns="45396" rIns="90789" bIns="45396" numCol="1" anchor="b" anchorCtr="0" compatLnSpc="1">
            <a:prstTxWarp prst="textNoShape">
              <a:avLst/>
            </a:prstTxWarp>
          </a:bodyPr>
          <a:lstStyle>
            <a:lvl1pPr algn="r" defTabSz="907823" eaLnBrk="0" hangingPunct="0">
              <a:lnSpc>
                <a:spcPct val="100000"/>
              </a:lnSpc>
              <a:spcBef>
                <a:spcPct val="0"/>
              </a:spcBef>
              <a:defRPr sz="1000" b="0">
                <a:latin typeface="Museo Sans For Dell" pitchFamily="2" charset="0"/>
                <a:cs typeface="+mn-cs"/>
              </a:defRPr>
            </a:lvl1pPr>
          </a:lstStyle>
          <a:p>
            <a:pPr>
              <a:defRPr/>
            </a:pPr>
            <a:fld id="{1B5D3533-F1EB-4F52-878D-421E58BBA6C2}" type="slidenum">
              <a:rPr lang="en-US"/>
              <a:pPr>
                <a:defRPr/>
              </a:pPr>
              <a:t>‹#›</a:t>
            </a:fld>
            <a:endParaRPr lang="en-US" dirty="0"/>
          </a:p>
        </p:txBody>
      </p:sp>
    </p:spTree>
    <p:extLst>
      <p:ext uri="{BB962C8B-B14F-4D97-AF65-F5344CB8AC3E}">
        <p14:creationId xmlns:p14="http://schemas.microsoft.com/office/powerpoint/2010/main" val="4241784874"/>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useo Sans For Dell" pitchFamily="2" charset="0"/>
        <a:ea typeface="+mn-ea"/>
        <a:cs typeface="+mn-cs"/>
      </a:defRPr>
    </a:lvl1pPr>
    <a:lvl2pPr marL="457200" algn="l" rtl="0" eaLnBrk="0" fontAlgn="base" hangingPunct="0">
      <a:spcBef>
        <a:spcPct val="30000"/>
      </a:spcBef>
      <a:spcAft>
        <a:spcPct val="0"/>
      </a:spcAft>
      <a:defRPr sz="1200" kern="1200">
        <a:solidFill>
          <a:schemeClr val="tx1"/>
        </a:solidFill>
        <a:latin typeface="Museo Sans For Dell" pitchFamily="2" charset="0"/>
        <a:ea typeface="+mn-ea"/>
        <a:cs typeface="+mn-cs"/>
      </a:defRPr>
    </a:lvl2pPr>
    <a:lvl3pPr marL="914400" algn="l" rtl="0" eaLnBrk="0" fontAlgn="base" hangingPunct="0">
      <a:spcBef>
        <a:spcPct val="30000"/>
      </a:spcBef>
      <a:spcAft>
        <a:spcPct val="0"/>
      </a:spcAft>
      <a:defRPr sz="1200" kern="1200">
        <a:solidFill>
          <a:schemeClr val="tx1"/>
        </a:solidFill>
        <a:latin typeface="Museo Sans For Dell" pitchFamily="2" charset="0"/>
        <a:ea typeface="+mn-ea"/>
        <a:cs typeface="+mn-cs"/>
      </a:defRPr>
    </a:lvl3pPr>
    <a:lvl4pPr marL="1371600" algn="l" rtl="0" eaLnBrk="0" fontAlgn="base" hangingPunct="0">
      <a:spcBef>
        <a:spcPct val="30000"/>
      </a:spcBef>
      <a:spcAft>
        <a:spcPct val="0"/>
      </a:spcAft>
      <a:defRPr sz="1200" kern="1200">
        <a:solidFill>
          <a:schemeClr val="tx1"/>
        </a:solidFill>
        <a:latin typeface="Museo Sans For Dell" pitchFamily="2" charset="0"/>
        <a:ea typeface="+mn-ea"/>
        <a:cs typeface="+mn-cs"/>
      </a:defRPr>
    </a:lvl4pPr>
    <a:lvl5pPr marL="1828800" algn="l" rtl="0" eaLnBrk="0" fontAlgn="base" hangingPunct="0">
      <a:spcBef>
        <a:spcPct val="30000"/>
      </a:spcBef>
      <a:spcAft>
        <a:spcPct val="0"/>
      </a:spcAft>
      <a:defRPr sz="1200" kern="1200">
        <a:solidFill>
          <a:schemeClr val="tx1"/>
        </a:solidFill>
        <a:latin typeface="Museo Sans For Dell"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915988" y="382588"/>
            <a:ext cx="5235575" cy="3927475"/>
          </a:xfrm>
          <a:ln/>
        </p:spPr>
      </p:sp>
      <p:sp>
        <p:nvSpPr>
          <p:cNvPr id="44035" name="Notes Placeholder 2"/>
          <p:cNvSpPr>
            <a:spLocks noGrp="1"/>
          </p:cNvSpPr>
          <p:nvPr>
            <p:ph type="body" idx="1"/>
          </p:nvPr>
        </p:nvSpPr>
        <p:spPr>
          <a:noFill/>
          <a:ln/>
        </p:spPr>
        <p:txBody>
          <a:bodyPr/>
          <a:lstStyle/>
          <a:p>
            <a:endParaRPr lang="en-US" smtClean="0"/>
          </a:p>
        </p:txBody>
      </p:sp>
      <p:sp>
        <p:nvSpPr>
          <p:cNvPr id="17412" name="Slide Number Placeholder 4"/>
          <p:cNvSpPr>
            <a:spLocks noGrp="1"/>
          </p:cNvSpPr>
          <p:nvPr>
            <p:ph type="sldNum" sz="quarter" idx="5"/>
          </p:nvPr>
        </p:nvSpPr>
        <p:spPr/>
        <p:txBody>
          <a:bodyPr/>
          <a:lstStyle/>
          <a:p>
            <a:pPr defTabSz="906463">
              <a:defRPr/>
            </a:pPr>
            <a:fld id="{D6E635E1-1E11-4C5A-BC7D-427B42A4E395}" type="slidenum">
              <a:rPr lang="en-US" smtClean="0"/>
              <a:pPr defTabSz="906463">
                <a:defRPr/>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xfrm>
            <a:off x="915988" y="382588"/>
            <a:ext cx="5235575" cy="3927475"/>
          </a:xfrm>
          <a:ln/>
        </p:spPr>
      </p:sp>
      <p:sp>
        <p:nvSpPr>
          <p:cNvPr id="53251"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r>
              <a:rPr lang="en-US" smtClean="0">
                <a:solidFill>
                  <a:srgbClr val="0085C3"/>
                </a:solidFill>
              </a:rPr>
              <a:t>Application Offloading uses the Virtual Hosting concept to have potentially have multiple mapped IPs on the backend to support the frontend URLs (with different hostnames). </a:t>
            </a:r>
          </a:p>
        </p:txBody>
      </p:sp>
      <p:sp>
        <p:nvSpPr>
          <p:cNvPr id="4" name="Slide Number Placeholder 3"/>
          <p:cNvSpPr>
            <a:spLocks noGrp="1"/>
          </p:cNvSpPr>
          <p:nvPr>
            <p:ph type="sldNum" sz="quarter" idx="5"/>
          </p:nvPr>
        </p:nvSpPr>
        <p:spPr/>
        <p:txBody>
          <a:bodyPr/>
          <a:lstStyle/>
          <a:p>
            <a:pPr>
              <a:defRPr/>
            </a:pPr>
            <a:fld id="{4795EB9D-93BA-4693-B4E2-882A31F0A9E2}" type="slidenum">
              <a:rPr lang="en-US" smtClean="0"/>
              <a:pPr>
                <a:defRPr/>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xfrm>
            <a:off x="915988" y="382588"/>
            <a:ext cx="5235575" cy="3927475"/>
          </a:xfrm>
          <a:ln/>
        </p:spPr>
      </p:sp>
      <p:sp>
        <p:nvSpPr>
          <p:cNvPr id="48131" name="Notes Placeholder 2"/>
          <p:cNvSpPr>
            <a:spLocks noGrp="1"/>
          </p:cNvSpPr>
          <p:nvPr>
            <p:ph type="body" idx="1"/>
          </p:nvPr>
        </p:nvSpPr>
        <p:spPr>
          <a:noFill/>
          <a:ln/>
        </p:spPr>
        <p:txBody>
          <a:bodyPr/>
          <a:lstStyle/>
          <a:p>
            <a:r>
              <a:rPr lang="en-US" smtClean="0"/>
              <a:t>Here is the Dell SonicWALL Secure Remote Access Series lineup featuring the SRA 1600, SRA 4600 and SRA Virtual Appliance.</a:t>
            </a:r>
          </a:p>
        </p:txBody>
      </p:sp>
      <p:sp>
        <p:nvSpPr>
          <p:cNvPr id="4" name="Slide Number Placeholder 3"/>
          <p:cNvSpPr>
            <a:spLocks noGrp="1"/>
          </p:cNvSpPr>
          <p:nvPr>
            <p:ph type="sldNum" sz="quarter" idx="5"/>
          </p:nvPr>
        </p:nvSpPr>
        <p:spPr/>
        <p:txBody>
          <a:bodyPr/>
          <a:lstStyle/>
          <a:p>
            <a:pPr>
              <a:defRPr/>
            </a:pPr>
            <a:fld id="{2EB9CD59-0167-4FAF-987E-65BCD6D3C6E8}" type="slidenum">
              <a:rPr lang="en-US" smtClean="0"/>
              <a:pPr>
                <a:defRPr/>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915988" y="382588"/>
            <a:ext cx="5235575" cy="3927475"/>
          </a:xfrm>
          <a:ln/>
        </p:spPr>
      </p:sp>
      <p:sp>
        <p:nvSpPr>
          <p:cNvPr id="3" name="Notes Placeholder 2"/>
          <p:cNvSpPr>
            <a:spLocks noGrp="1"/>
          </p:cNvSpPr>
          <p:nvPr>
            <p:ph type="body" idx="1"/>
          </p:nvPr>
        </p:nvSpPr>
        <p:spPr/>
        <p:txBody>
          <a:bodyPr>
            <a:normAutofit fontScale="92500" lnSpcReduction="10000"/>
          </a:bodyPr>
          <a:lstStyle/>
          <a:p>
            <a:pPr>
              <a:defRPr/>
            </a:pPr>
            <a:r>
              <a:rPr lang="en-US" dirty="0" smtClean="0">
                <a:latin typeface="Arial" pitchFamily="34" charset="0"/>
              </a:rPr>
              <a:t>One-Arm Mode Deployment – DMZ Mode</a:t>
            </a:r>
          </a:p>
          <a:p>
            <a:pPr>
              <a:defRPr/>
            </a:pPr>
            <a:endParaRPr lang="en-US" dirty="0" smtClean="0">
              <a:latin typeface="Arial" pitchFamily="34" charset="0"/>
            </a:endParaRPr>
          </a:p>
          <a:p>
            <a:pPr>
              <a:defRPr/>
            </a:pPr>
            <a:r>
              <a:rPr lang="en-US" dirty="0" smtClean="0">
                <a:latin typeface="Arial" pitchFamily="34" charset="0"/>
              </a:rPr>
              <a:t>A Dell SonicWALL SRA appliance is commonly deployed in tandem in “one-arm” mode over the DMZ or Opt interface on an accompanying gateway appliance, for example, a Dell SonicWALL Next-Generation Firewall appliance such as the NSA E8500 or NSA 2400 appliance.</a:t>
            </a:r>
          </a:p>
          <a:p>
            <a:pPr>
              <a:defRPr/>
            </a:pPr>
            <a:r>
              <a:rPr lang="en-US" dirty="0" smtClean="0">
                <a:latin typeface="Arial" pitchFamily="34" charset="0"/>
              </a:rPr>
              <a:t> </a:t>
            </a:r>
          </a:p>
          <a:p>
            <a:pPr>
              <a:defRPr/>
            </a:pPr>
            <a:r>
              <a:rPr lang="en-US" dirty="0" smtClean="0">
                <a:latin typeface="Arial" pitchFamily="34" charset="0"/>
              </a:rPr>
              <a:t>The primary interface (X0) on the Dell SonicWALL SRA connects to an available segment on the gateway device. The encrypted user session from the client is passed through the gateway to the Dell SonicWALL SRA appliance. The Dell SonicWALL SRA appliance decrypts the SSL encrypted session, normalizes encoded data, scans the HTTP request for intrusions, and enforces authorization controls and access policies to determine if the requested resource should be allowed or blocked. If the HTTP request is safe, then it traverses the gateway appliance to reach the backend Web site. The web site then returns the requested content to the SonicWALL SRA appliance through the gateway, where the HTTP response is again scanned for intrusions and SSL encrypted. The SRA forwards the encrypted response to the client.</a:t>
            </a:r>
          </a:p>
          <a:p>
            <a:pPr>
              <a:defRPr/>
            </a:pPr>
            <a:endParaRPr lang="en-US" dirty="0"/>
          </a:p>
        </p:txBody>
      </p:sp>
      <p:sp>
        <p:nvSpPr>
          <p:cNvPr id="4" name="Slide Number Placeholder 3"/>
          <p:cNvSpPr>
            <a:spLocks noGrp="1"/>
          </p:cNvSpPr>
          <p:nvPr>
            <p:ph type="sldNum" sz="quarter" idx="5"/>
          </p:nvPr>
        </p:nvSpPr>
        <p:spPr/>
        <p:txBody>
          <a:bodyPr/>
          <a:lstStyle/>
          <a:p>
            <a:pPr>
              <a:defRPr/>
            </a:pPr>
            <a:fld id="{2EA8AB6F-FBDF-413D-9D90-65343652E330}" type="slidenum">
              <a:rPr lang="en-US" smtClean="0"/>
              <a:pPr>
                <a:defRPr/>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915988" y="382588"/>
            <a:ext cx="5235575" cy="3927475"/>
          </a:xfrm>
          <a:ln/>
        </p:spPr>
      </p:sp>
      <p:sp>
        <p:nvSpPr>
          <p:cNvPr id="3" name="Notes Placeholder 2"/>
          <p:cNvSpPr>
            <a:spLocks noGrp="1"/>
          </p:cNvSpPr>
          <p:nvPr>
            <p:ph type="body" idx="1"/>
          </p:nvPr>
        </p:nvSpPr>
        <p:spPr/>
        <p:txBody>
          <a:bodyPr>
            <a:normAutofit fontScale="92500" lnSpcReduction="10000"/>
          </a:bodyPr>
          <a:lstStyle/>
          <a:p>
            <a:pPr>
              <a:defRPr/>
            </a:pPr>
            <a:endParaRPr lang="en-US" dirty="0" smtClean="0">
              <a:latin typeface="Arial" pitchFamily="34"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5AE21577-A8D7-4630-951F-AF73CE5BEB37}" type="slidenum">
              <a:rPr lang="en-US" smtClean="0"/>
              <a:pPr>
                <a:defRPr/>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xfrm>
            <a:off x="915988" y="382588"/>
            <a:ext cx="5235575" cy="3927475"/>
          </a:xfrm>
          <a:ln/>
        </p:spPr>
      </p:sp>
      <p:sp>
        <p:nvSpPr>
          <p:cNvPr id="5734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FCF75AC6-E1C0-4338-9478-206A9B3FF40B}" type="slidenum">
              <a:rPr lang="en-US" smtClean="0"/>
              <a:pPr>
                <a:defRPr/>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915988" y="382588"/>
            <a:ext cx="5235575" cy="3927475"/>
          </a:xfrm>
          <a:ln/>
        </p:spPr>
      </p:sp>
      <p:sp>
        <p:nvSpPr>
          <p:cNvPr id="58371" name="Notes Placeholder 2"/>
          <p:cNvSpPr>
            <a:spLocks noGrp="1"/>
          </p:cNvSpPr>
          <p:nvPr>
            <p:ph type="body" idx="1"/>
          </p:nvPr>
        </p:nvSpPr>
        <p:spPr>
          <a:noFill/>
          <a:ln/>
        </p:spPr>
        <p:txBody>
          <a:bodyPr/>
          <a:lstStyle/>
          <a:p>
            <a:pPr eaLnBrk="1" hangingPunct="1"/>
            <a:r>
              <a:rPr lang="en-US" b="1" smtClean="0"/>
              <a:t>Objective of this Slide:  </a:t>
            </a:r>
            <a:r>
              <a:rPr lang="en-US" smtClean="0"/>
              <a:t>Introduce the concept of EPC</a:t>
            </a:r>
            <a:endParaRPr lang="en-US" b="1" smtClean="0"/>
          </a:p>
          <a:p>
            <a:pPr eaLnBrk="1" hangingPunct="1"/>
            <a:endParaRPr lang="en-US" smtClean="0"/>
          </a:p>
          <a:p>
            <a:pPr eaLnBrk="1" hangingPunct="1"/>
            <a:r>
              <a:rPr lang="en-US" b="1" smtClean="0"/>
              <a:t>Key Speaking Points: </a:t>
            </a:r>
            <a:r>
              <a:rPr lang="en-US" smtClean="0"/>
              <a:t>Device Identification and Device Interrogation are the cornerstone concepts that support EPC. Device Identification aims to tie an untrusted device with a unique user. Device Interrogation tries to ensure that an appropriate version of Anti-virus/Anti-spyware/Personal FW installed? Is it running with the right signature databases?  These are all important things to consider to establish device trust.</a:t>
            </a:r>
          </a:p>
        </p:txBody>
      </p:sp>
      <p:sp>
        <p:nvSpPr>
          <p:cNvPr id="4" name="Slide Number Placeholder 3"/>
          <p:cNvSpPr>
            <a:spLocks noGrp="1"/>
          </p:cNvSpPr>
          <p:nvPr>
            <p:ph type="sldNum" sz="quarter" idx="5"/>
          </p:nvPr>
        </p:nvSpPr>
        <p:spPr/>
        <p:txBody>
          <a:bodyPr/>
          <a:lstStyle/>
          <a:p>
            <a:pPr>
              <a:defRPr/>
            </a:pPr>
            <a:fld id="{16496786-ABF0-4978-9742-B75DFFF34E69}" type="slidenum">
              <a:rPr lang="en-US" smtClean="0"/>
              <a:pPr>
                <a:defRPr/>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915988" y="382588"/>
            <a:ext cx="5235575" cy="3927475"/>
          </a:xfrm>
          <a:ln/>
        </p:spPr>
      </p:sp>
      <p:sp>
        <p:nvSpPr>
          <p:cNvPr id="59395" name="Notes Placeholder 2"/>
          <p:cNvSpPr>
            <a:spLocks noGrp="1"/>
          </p:cNvSpPr>
          <p:nvPr>
            <p:ph type="body" idx="1"/>
          </p:nvPr>
        </p:nvSpPr>
        <p:spPr>
          <a:noFill/>
          <a:ln/>
        </p:spPr>
        <p:txBody>
          <a:bodyPr/>
          <a:lstStyle/>
          <a:p>
            <a:r>
              <a:rPr lang="en-US" b="1" smtClean="0"/>
              <a:t>Objective of this Slide: </a:t>
            </a:r>
            <a:r>
              <a:rPr lang="en-US" smtClean="0"/>
              <a:t>Discuss the benefits of End Point Control.</a:t>
            </a:r>
          </a:p>
          <a:p>
            <a:endParaRPr lang="en-US" smtClean="0"/>
          </a:p>
          <a:p>
            <a:r>
              <a:rPr lang="en-US" b="1" smtClean="0"/>
              <a:t>Key Speaking Points: </a:t>
            </a:r>
            <a:r>
              <a:rPr lang="en-US" smtClean="0"/>
              <a:t>End Point Control (EPC) allows for the unique identification of Windows-based endpoints to tie them to the authorized user as well as the ability to assess the security posture of the device by looking for security components such as anti-virus and anti-spyware software.</a:t>
            </a:r>
          </a:p>
        </p:txBody>
      </p:sp>
      <p:sp>
        <p:nvSpPr>
          <p:cNvPr id="4" name="Slide Number Placeholder 3"/>
          <p:cNvSpPr>
            <a:spLocks noGrp="1"/>
          </p:cNvSpPr>
          <p:nvPr>
            <p:ph type="sldNum" sz="quarter" idx="5"/>
          </p:nvPr>
        </p:nvSpPr>
        <p:spPr/>
        <p:txBody>
          <a:bodyPr/>
          <a:lstStyle/>
          <a:p>
            <a:pPr>
              <a:defRPr/>
            </a:pPr>
            <a:fld id="{7DEE6D6D-41C2-4002-A4D9-D242C02ECE86}" type="slidenum">
              <a:rPr lang="en-US" smtClean="0"/>
              <a:pPr>
                <a:defRPr/>
              </a:pPr>
              <a:t>18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915988" y="382588"/>
            <a:ext cx="5235575" cy="3927475"/>
          </a:xfrm>
          <a:ln/>
        </p:spPr>
      </p:sp>
      <p:sp>
        <p:nvSpPr>
          <p:cNvPr id="60419" name="Notes Placeholder 2"/>
          <p:cNvSpPr>
            <a:spLocks noGrp="1"/>
          </p:cNvSpPr>
          <p:nvPr>
            <p:ph type="body" idx="1"/>
          </p:nvPr>
        </p:nvSpPr>
        <p:spPr>
          <a:noFill/>
          <a:ln/>
        </p:spPr>
        <p:txBody>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432E0DD-DB67-4051-97F3-336430185E81}" type="slidenum">
              <a:rPr lang="en-US" smtClean="0"/>
              <a:pPr>
                <a:defRPr/>
              </a:pPr>
              <a:t>19</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915988" y="382588"/>
            <a:ext cx="5235575" cy="3927475"/>
          </a:xfrm>
          <a:ln/>
        </p:spPr>
      </p:sp>
      <p:sp>
        <p:nvSpPr>
          <p:cNvPr id="61443" name="Notes Placeholder 2"/>
          <p:cNvSpPr>
            <a:spLocks noGrp="1"/>
          </p:cNvSpPr>
          <p:nvPr>
            <p:ph type="body" idx="1"/>
          </p:nvPr>
        </p:nvSpPr>
        <p:spPr>
          <a:noFill/>
          <a:ln/>
        </p:spPr>
        <p:txBody>
          <a:bodyPr/>
          <a:lstStyle/>
          <a:p>
            <a:r>
              <a:rPr lang="en-US" b="1" smtClean="0"/>
              <a:t>Objective of this Slide:  </a:t>
            </a:r>
            <a:r>
              <a:rPr lang="en-US" smtClean="0"/>
              <a:t>Secure Virtual Assist is becoming more strategic and relevant as IT looks to regain control.  </a:t>
            </a:r>
            <a:endParaRPr lang="en-US" b="1" smtClean="0"/>
          </a:p>
          <a:p>
            <a:endParaRPr lang="en-US" b="1" smtClean="0"/>
          </a:p>
          <a:p>
            <a:r>
              <a:rPr lang="en-US" b="1" smtClean="0"/>
              <a:t>Key Speaking Points: </a:t>
            </a:r>
            <a:r>
              <a:rPr lang="en-US" smtClean="0"/>
              <a:t>Dell SonicWALL Secure Virtual Assist makes it easy for employees to get the support they need by enabling technicians to assume control of customers Windows, Mac OS and Linux devices remotely.  Easily installed via a web browser, Secure Virtual Assist allows technicians to chat, transfer files, access and reboot a customer’s computer remotely to diagnose and fix problems. It seamlessly integrates into the existing network and authentication infrastructure and doesn’t require setting complex policies on primary firewall or gateway devices.</a:t>
            </a:r>
            <a:endParaRPr lang="en-US" b="1" smtClean="0"/>
          </a:p>
        </p:txBody>
      </p:sp>
      <p:sp>
        <p:nvSpPr>
          <p:cNvPr id="4" name="Slide Number Placeholder 3"/>
          <p:cNvSpPr>
            <a:spLocks noGrp="1"/>
          </p:cNvSpPr>
          <p:nvPr>
            <p:ph type="sldNum" sz="quarter" idx="5"/>
          </p:nvPr>
        </p:nvSpPr>
        <p:spPr/>
        <p:txBody>
          <a:bodyPr/>
          <a:lstStyle/>
          <a:p>
            <a:pPr>
              <a:defRPr/>
            </a:pPr>
            <a:fld id="{86CFF9B7-DE23-4774-A245-868AC28E07EF}" type="slidenum">
              <a:rPr lang="en-US" smtClean="0"/>
              <a:pPr>
                <a:defRPr/>
              </a:pPr>
              <a:t>20</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xfrm>
            <a:off x="915988" y="382588"/>
            <a:ext cx="5235575" cy="3927475"/>
          </a:xfrm>
          <a:ln/>
        </p:spPr>
      </p:sp>
      <p:sp>
        <p:nvSpPr>
          <p:cNvPr id="62467" name="Notes Placeholder 2"/>
          <p:cNvSpPr>
            <a:spLocks noGrp="1"/>
          </p:cNvSpPr>
          <p:nvPr>
            <p:ph type="body" idx="1"/>
          </p:nvPr>
        </p:nvSpPr>
        <p:spPr>
          <a:noFill/>
          <a:ln/>
        </p:spPr>
        <p:txBody>
          <a:bodyPr/>
          <a:lstStyle/>
          <a:p>
            <a:r>
              <a:rPr lang="en-US" b="1" smtClean="0"/>
              <a:t>Objective of this Slide: </a:t>
            </a:r>
            <a:r>
              <a:rPr lang="en-US" smtClean="0"/>
              <a:t>Talk about how Secure Virtual Meeting can allow for host screen sharing.</a:t>
            </a:r>
          </a:p>
          <a:p>
            <a:endParaRPr lang="en-US" b="1" smtClean="0"/>
          </a:p>
        </p:txBody>
      </p:sp>
      <p:sp>
        <p:nvSpPr>
          <p:cNvPr id="4" name="Slide Number Placeholder 3"/>
          <p:cNvSpPr>
            <a:spLocks noGrp="1"/>
          </p:cNvSpPr>
          <p:nvPr>
            <p:ph type="sldNum" sz="quarter" idx="5"/>
          </p:nvPr>
        </p:nvSpPr>
        <p:spPr/>
        <p:txBody>
          <a:bodyPr/>
          <a:lstStyle/>
          <a:p>
            <a:pPr>
              <a:defRPr/>
            </a:pPr>
            <a:fld id="{D54AC41D-0FD6-415D-85CB-04ED83BC80D9}" type="slidenum">
              <a:rPr lang="en-US" smtClean="0"/>
              <a:pPr>
                <a:defRPr/>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915988" y="382588"/>
            <a:ext cx="5235575" cy="3927475"/>
          </a:xfrm>
          <a:ln/>
        </p:spPr>
      </p:sp>
      <p:sp>
        <p:nvSpPr>
          <p:cNvPr id="45059" name="Notes Placeholder 2"/>
          <p:cNvSpPr>
            <a:spLocks noGrp="1"/>
          </p:cNvSpPr>
          <p:nvPr>
            <p:ph type="body" idx="1"/>
          </p:nvPr>
        </p:nvSpPr>
        <p:spPr>
          <a:noFill/>
          <a:ln/>
        </p:spPr>
        <p:txBody>
          <a:bodyPr/>
          <a:lstStyle/>
          <a:p>
            <a:r>
              <a:rPr lang="en-US" smtClean="0"/>
              <a:t>The idea here is to cover drivers such as remote access, mobility etc for SRA. Then Web App security for WAF, and time/cost savings for Virtual Assist/Meeting</a:t>
            </a:r>
          </a:p>
        </p:txBody>
      </p:sp>
      <p:sp>
        <p:nvSpPr>
          <p:cNvPr id="4" name="Slide Number Placeholder 3"/>
          <p:cNvSpPr>
            <a:spLocks noGrp="1"/>
          </p:cNvSpPr>
          <p:nvPr>
            <p:ph type="sldNum" sz="quarter" idx="5"/>
          </p:nvPr>
        </p:nvSpPr>
        <p:spPr/>
        <p:txBody>
          <a:bodyPr/>
          <a:lstStyle/>
          <a:p>
            <a:pPr>
              <a:defRPr/>
            </a:pPr>
            <a:fld id="{84D1ABB6-D4A4-4DB6-99EC-039E8DF99976}"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915988" y="382588"/>
            <a:ext cx="5235575" cy="3927475"/>
          </a:xfrm>
          <a:ln/>
        </p:spPr>
      </p:sp>
      <p:sp>
        <p:nvSpPr>
          <p:cNvPr id="63491" name="Notes Placeholder 2"/>
          <p:cNvSpPr>
            <a:spLocks noGrp="1"/>
          </p:cNvSpPr>
          <p:nvPr>
            <p:ph type="body" idx="1"/>
          </p:nvPr>
        </p:nvSpPr>
        <p:spPr>
          <a:noFill/>
          <a:ln/>
        </p:spPr>
        <p:txBody>
          <a:bodyPr/>
          <a:lstStyle/>
          <a:p>
            <a:r>
              <a:rPr lang="en-US" b="1" smtClean="0"/>
              <a:t>Objective of this Slide:  </a:t>
            </a:r>
            <a:r>
              <a:rPr lang="en-US" smtClean="0"/>
              <a:t>Secure Remote Access is becoming more strategic and relevant as IT looks to regain control.  </a:t>
            </a:r>
            <a:endParaRPr lang="en-US" b="1" smtClean="0"/>
          </a:p>
          <a:p>
            <a:endParaRPr lang="en-US" b="1" smtClean="0"/>
          </a:p>
          <a:p>
            <a:r>
              <a:rPr lang="en-US" b="1" smtClean="0"/>
              <a:t>Key Speaking Points: </a:t>
            </a:r>
            <a:r>
              <a:rPr lang="en-US" smtClean="0"/>
              <a:t>Dell SonicWALL Secure Virtual Meeting eliminates the need for unnecessary travel by allowing for secure, cost-effective remote collaboration. Unlike other collaboration solutions, Dell SonicWALL Secure Virtual Meeting incorporates all of the security of the Dell SonicWALL Secure Remote Access Series to comprehensively protect sensitive and proprietary communications. Secure Virtual Meeting integrates with the existing authentication infrastructure as well as with calendar scheduling systems such as Microsoft Outlook.</a:t>
            </a:r>
          </a:p>
          <a:p>
            <a:endParaRPr lang="en-US" smtClean="0"/>
          </a:p>
        </p:txBody>
      </p:sp>
      <p:sp>
        <p:nvSpPr>
          <p:cNvPr id="4" name="Slide Number Placeholder 3"/>
          <p:cNvSpPr>
            <a:spLocks noGrp="1"/>
          </p:cNvSpPr>
          <p:nvPr>
            <p:ph type="sldNum" sz="quarter" idx="5"/>
          </p:nvPr>
        </p:nvSpPr>
        <p:spPr/>
        <p:txBody>
          <a:bodyPr/>
          <a:lstStyle/>
          <a:p>
            <a:pPr>
              <a:defRPr/>
            </a:pPr>
            <a:fld id="{CFE35CDD-B107-418D-A040-E1D055885766}" type="slidenum">
              <a:rPr lang="en-US" smtClean="0"/>
              <a:pPr>
                <a:defRPr/>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xfrm>
            <a:off x="915988" y="382588"/>
            <a:ext cx="5235575" cy="3927475"/>
          </a:xfrm>
          <a:ln/>
        </p:spPr>
      </p:sp>
      <p:sp>
        <p:nvSpPr>
          <p:cNvPr id="64515" name="Notes Placeholder 2"/>
          <p:cNvSpPr>
            <a:spLocks noGrp="1"/>
          </p:cNvSpPr>
          <p:nvPr>
            <p:ph type="body" idx="1"/>
          </p:nvPr>
        </p:nvSpPr>
        <p:spPr>
          <a:noFill/>
          <a:ln/>
        </p:spPr>
        <p:txBody>
          <a:bodyPr/>
          <a:lstStyle/>
          <a:p>
            <a:r>
              <a:rPr lang="en-US" b="1" smtClean="0"/>
              <a:t>Key Speaking Points: </a:t>
            </a:r>
            <a:r>
              <a:rPr lang="en-US" smtClean="0"/>
              <a:t>Spike License Packs for the SRA Series are available as an add-on license that enables distributed businesses to increase licensed remote user count immediately, enabling seamless business continuity. Spike License works like an insurance policy toward any future planned or unplanned spikes, allowing for tens or even hundreds more of additional remote users.</a:t>
            </a:r>
          </a:p>
          <a:p>
            <a:endParaRPr lang="en-US" smtClean="0"/>
          </a:p>
        </p:txBody>
      </p:sp>
      <p:sp>
        <p:nvSpPr>
          <p:cNvPr id="4" name="Slide Number Placeholder 3"/>
          <p:cNvSpPr>
            <a:spLocks noGrp="1"/>
          </p:cNvSpPr>
          <p:nvPr>
            <p:ph type="sldNum" sz="quarter" idx="5"/>
          </p:nvPr>
        </p:nvSpPr>
        <p:spPr/>
        <p:txBody>
          <a:bodyPr/>
          <a:lstStyle/>
          <a:p>
            <a:pPr>
              <a:defRPr/>
            </a:pPr>
            <a:fld id="{E1DC45B6-8513-4414-A232-9F745807E657}" type="slidenum">
              <a:rPr lang="en-US" smtClean="0"/>
              <a:pPr>
                <a:defRPr/>
              </a:pPr>
              <a:t>23</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xfrm>
            <a:off x="915988" y="382588"/>
            <a:ext cx="5235575" cy="3927475"/>
          </a:xfrm>
          <a:ln/>
        </p:spPr>
      </p:sp>
      <p:sp>
        <p:nvSpPr>
          <p:cNvPr id="65539" name="Notes Placeholder 2"/>
          <p:cNvSpPr>
            <a:spLocks noGrp="1"/>
          </p:cNvSpPr>
          <p:nvPr>
            <p:ph type="body" idx="1"/>
          </p:nvPr>
        </p:nvSpPr>
        <p:spPr>
          <a:noFill/>
          <a:ln/>
        </p:spPr>
        <p:txBody>
          <a:bodyPr/>
          <a:lstStyle/>
          <a:p>
            <a:pPr eaLnBrk="1" hangingPunct="1"/>
            <a:r>
              <a:rPr lang="en-US" b="1" smtClean="0"/>
              <a:t>Objective of this Slide:  </a:t>
            </a:r>
            <a:r>
              <a:rPr lang="en-US" smtClean="0"/>
              <a:t>Discuss the importance of securing web-based applications</a:t>
            </a:r>
          </a:p>
          <a:p>
            <a:pPr eaLnBrk="1" hangingPunct="1"/>
            <a:endParaRPr lang="en-US" smtClean="0"/>
          </a:p>
          <a:p>
            <a:pPr eaLnBrk="1" hangingPunct="1"/>
            <a:r>
              <a:rPr lang="en-US" b="1" smtClean="0"/>
              <a:t>Key Speaking Points: </a:t>
            </a:r>
            <a:r>
              <a:rPr lang="en-US" smtClean="0"/>
              <a:t>Web applications, including those organizations use every day, are a big target for hackers.  This is a big concern for customers that use the web for e-commerce and who therefore need to comply with PCI mandates.</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D92C0704-EC37-44EC-B33A-57679C3FFC57}" type="slidenum">
              <a:rPr lang="en-US" smtClean="0"/>
              <a:pPr>
                <a:defRPr/>
              </a:pPr>
              <a:t>24</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xfrm>
            <a:off x="915988" y="382588"/>
            <a:ext cx="5235575" cy="3927475"/>
          </a:xfrm>
          <a:ln/>
        </p:spPr>
      </p:sp>
      <p:sp>
        <p:nvSpPr>
          <p:cNvPr id="66563" name="Notes Placeholder 2"/>
          <p:cNvSpPr>
            <a:spLocks noGrp="1"/>
          </p:cNvSpPr>
          <p:nvPr>
            <p:ph type="body" idx="1"/>
          </p:nvPr>
        </p:nvSpPr>
        <p:spPr>
          <a:noFill/>
          <a:ln/>
        </p:spPr>
        <p:txBody>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202A0CC9-F241-4998-A985-FFECFB73111E}" type="slidenum">
              <a:rPr lang="en-US" smtClean="0"/>
              <a:pPr>
                <a:defRPr/>
              </a:pPr>
              <a:t>25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xfrm>
            <a:off x="915988" y="382588"/>
            <a:ext cx="5235575" cy="3927475"/>
          </a:xfrm>
          <a:ln/>
        </p:spPr>
      </p:sp>
      <p:sp>
        <p:nvSpPr>
          <p:cNvPr id="67587" name="Notes Placeholder 2"/>
          <p:cNvSpPr>
            <a:spLocks noGrp="1"/>
          </p:cNvSpPr>
          <p:nvPr>
            <p:ph type="body" idx="1"/>
          </p:nvPr>
        </p:nvSpPr>
        <p:spPr>
          <a:noFill/>
          <a:ln/>
        </p:spPr>
        <p:txBody>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F28A3A67-2A05-462B-AA04-0AD2FE3A302F}" type="slidenum">
              <a:rPr lang="en-US" smtClean="0"/>
              <a:pPr>
                <a:defRPr/>
              </a:pPr>
              <a:t>26</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xfrm>
            <a:off x="915988" y="382588"/>
            <a:ext cx="5235575" cy="3927475"/>
          </a:xfrm>
          <a:ln/>
        </p:spPr>
      </p:sp>
      <p:sp>
        <p:nvSpPr>
          <p:cNvPr id="68611" name="Notes Placeholder 2"/>
          <p:cNvSpPr>
            <a:spLocks noGrp="1"/>
          </p:cNvSpPr>
          <p:nvPr>
            <p:ph type="body" idx="1"/>
          </p:nvPr>
        </p:nvSpPr>
        <p:spPr>
          <a:noFill/>
          <a:ln/>
        </p:spPr>
        <p:txBody>
          <a:bodyPr/>
          <a:lstStyle/>
          <a:p>
            <a:pPr eaLnBrk="1" hangingPunct="1"/>
            <a:r>
              <a:rPr lang="en-US" b="1" smtClean="0"/>
              <a:t>Objective of this Slide:  </a:t>
            </a:r>
            <a:r>
              <a:rPr lang="en-US" smtClean="0"/>
              <a:t>Stress on the layered security benefits of the Dell SonicWALL Next-Generation Firewall with Web Application Firewall Service</a:t>
            </a:r>
            <a:endParaRPr lang="en-US" b="1" smtClean="0"/>
          </a:p>
          <a:p>
            <a:pPr eaLnBrk="1" hangingPunct="1"/>
            <a:endParaRPr lang="en-US" smtClean="0"/>
          </a:p>
          <a:p>
            <a:pPr eaLnBrk="1" hangingPunct="1"/>
            <a:r>
              <a:rPr lang="en-US" b="1" smtClean="0"/>
              <a:t>Key Speaking Points:  </a:t>
            </a:r>
            <a:r>
              <a:rPr lang="en-US" smtClean="0"/>
              <a:t>Talk about the benefits of the Dell SonicWALL Next-Generation Firewall and also about the Web Application Firewall Service. The important points about each are mentioned in the sections below each of these appliances.</a:t>
            </a:r>
          </a:p>
        </p:txBody>
      </p:sp>
      <p:sp>
        <p:nvSpPr>
          <p:cNvPr id="4" name="Slide Number Placeholder 3"/>
          <p:cNvSpPr>
            <a:spLocks noGrp="1"/>
          </p:cNvSpPr>
          <p:nvPr>
            <p:ph type="sldNum" sz="quarter" idx="5"/>
          </p:nvPr>
        </p:nvSpPr>
        <p:spPr/>
        <p:txBody>
          <a:bodyPr/>
          <a:lstStyle/>
          <a:p>
            <a:pPr>
              <a:defRPr/>
            </a:pPr>
            <a:fld id="{1BAFA708-46C5-416D-92AB-948B7380A461}" type="slidenum">
              <a:rPr lang="en-US" smtClean="0"/>
              <a:pPr>
                <a:defRPr/>
              </a:pPr>
              <a:t>27</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915988" y="382588"/>
            <a:ext cx="5235575" cy="3927475"/>
          </a:xfrm>
          <a:ln/>
        </p:spPr>
      </p:sp>
      <p:sp>
        <p:nvSpPr>
          <p:cNvPr id="69635" name="Notes Placeholder 2"/>
          <p:cNvSpPr>
            <a:spLocks noGrp="1"/>
          </p:cNvSpPr>
          <p:nvPr>
            <p:ph type="body" idx="1"/>
          </p:nvPr>
        </p:nvSpPr>
        <p:spPr>
          <a:noFill/>
          <a:ln/>
        </p:spPr>
        <p:txBody>
          <a:bodyPr/>
          <a:lstStyle/>
          <a:p>
            <a:pPr eaLnBrk="1" hangingPunct="1"/>
            <a:r>
              <a:rPr lang="en-US" b="1" smtClean="0"/>
              <a:t>Objective of this Slide:  </a:t>
            </a:r>
            <a:r>
              <a:rPr lang="en-US" smtClean="0"/>
              <a:t>Show the distinction that Dell SonicWALL Web Application Firewall performs better than Dell SonicWALL Next-Generation Firewall for certain web application specific attacks such as cross site scripting	</a:t>
            </a:r>
            <a:endParaRPr lang="en-US" b="1" smtClean="0"/>
          </a:p>
          <a:p>
            <a:pPr eaLnBrk="1" hangingPunct="1"/>
            <a:endParaRPr lang="en-US" smtClean="0"/>
          </a:p>
          <a:p>
            <a:pPr eaLnBrk="1" hangingPunct="1"/>
            <a:r>
              <a:rPr lang="en-US" b="1" smtClean="0"/>
              <a:t>Key Speaking Points: </a:t>
            </a:r>
            <a:r>
              <a:rPr lang="en-US" smtClean="0"/>
              <a:t>WAF has pre-defined signatures, but also has more advance functionality to inspect and secure cookies. This makes it more effective than a Next-Generation Firewall for preventing web-specific attacks. </a:t>
            </a:r>
          </a:p>
        </p:txBody>
      </p:sp>
      <p:sp>
        <p:nvSpPr>
          <p:cNvPr id="4" name="Slide Number Placeholder 3"/>
          <p:cNvSpPr>
            <a:spLocks noGrp="1"/>
          </p:cNvSpPr>
          <p:nvPr>
            <p:ph type="sldNum" sz="quarter" idx="5"/>
          </p:nvPr>
        </p:nvSpPr>
        <p:spPr/>
        <p:txBody>
          <a:bodyPr/>
          <a:lstStyle/>
          <a:p>
            <a:pPr>
              <a:defRPr/>
            </a:pPr>
            <a:fld id="{72556E52-347F-4FD1-89F8-5CE2DD2769C9}" type="slidenum">
              <a:rPr lang="en-US" smtClean="0"/>
              <a:pPr>
                <a:defRPr/>
              </a:pPr>
              <a:t>28</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915988" y="382588"/>
            <a:ext cx="5235575" cy="3927475"/>
          </a:xfrm>
          <a:ln/>
        </p:spPr>
      </p:sp>
      <p:sp>
        <p:nvSpPr>
          <p:cNvPr id="70659" name="Notes Placeholder 2"/>
          <p:cNvSpPr>
            <a:spLocks noGrp="1"/>
          </p:cNvSpPr>
          <p:nvPr>
            <p:ph type="body" idx="1"/>
          </p:nvPr>
        </p:nvSpPr>
        <p:spPr>
          <a:noFill/>
          <a:ln/>
        </p:spPr>
        <p:txBody>
          <a:bodyPr/>
          <a:lstStyle/>
          <a:p>
            <a:r>
              <a:rPr lang="en-US" b="1" smtClean="0"/>
              <a:t>Objective of this Slide: </a:t>
            </a:r>
            <a:r>
              <a:rPr lang="en-US" smtClean="0"/>
              <a:t>Summarize the key points you made throughout the presentation.</a:t>
            </a:r>
          </a:p>
          <a:p>
            <a:endParaRPr lang="en-US" smtClean="0"/>
          </a:p>
        </p:txBody>
      </p:sp>
      <p:sp>
        <p:nvSpPr>
          <p:cNvPr id="4" name="Slide Number Placeholder 3"/>
          <p:cNvSpPr>
            <a:spLocks noGrp="1"/>
          </p:cNvSpPr>
          <p:nvPr>
            <p:ph type="sldNum" sz="quarter" idx="5"/>
          </p:nvPr>
        </p:nvSpPr>
        <p:spPr/>
        <p:txBody>
          <a:bodyPr/>
          <a:lstStyle/>
          <a:p>
            <a:pPr>
              <a:defRPr/>
            </a:pPr>
            <a:fld id="{361C30A7-EDDA-4BC9-8A50-20CFEBBAB541}"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915988" y="382588"/>
            <a:ext cx="5235575" cy="3927475"/>
          </a:xfrm>
          <a:ln/>
        </p:spPr>
      </p:sp>
      <p:sp>
        <p:nvSpPr>
          <p:cNvPr id="46083"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r>
              <a:rPr lang="en-US" smtClean="0">
                <a:solidFill>
                  <a:srgbClr val="0085C3"/>
                </a:solidFill>
              </a:rPr>
              <a:t>Remote access isn’t simply about providing a means for employees and partners to connect to network resources.  It’s also about controlling who can access which resources.  Providing access and enhancing productivity for a diverse user population without increasing costs and complexity AND without compromising security is a real challenge.</a:t>
            </a:r>
          </a:p>
          <a:p>
            <a:pPr>
              <a:lnSpc>
                <a:spcPct val="95000"/>
              </a:lnSpc>
              <a:spcBef>
                <a:spcPct val="40000"/>
              </a:spcBef>
              <a:buClr>
                <a:schemeClr val="accent1"/>
              </a:buClr>
              <a:buSzPct val="125000"/>
              <a:buFont typeface="Wingdings" pitchFamily="2" charset="2"/>
              <a:buNone/>
            </a:pPr>
            <a:endParaRPr lang="en-US" smtClean="0">
              <a:solidFill>
                <a:srgbClr val="0085C3"/>
              </a:solidFill>
            </a:endParaRPr>
          </a:p>
          <a:p>
            <a:pPr>
              <a:lnSpc>
                <a:spcPct val="95000"/>
              </a:lnSpc>
              <a:spcBef>
                <a:spcPct val="40000"/>
              </a:spcBef>
              <a:buClr>
                <a:schemeClr val="accent1"/>
              </a:buClr>
              <a:buSzPct val="125000"/>
              <a:buFont typeface="Wingdings" pitchFamily="2" charset="2"/>
              <a:buNone/>
            </a:pPr>
            <a:r>
              <a:rPr lang="en-US" smtClean="0">
                <a:solidFill>
                  <a:srgbClr val="0085C3"/>
                </a:solidFill>
              </a:rPr>
              <a:t>If you’re an IT administrator, there are three key questions to answer regarding the requirements for providing remote access.</a:t>
            </a:r>
          </a:p>
          <a:p>
            <a:pPr>
              <a:lnSpc>
                <a:spcPct val="95000"/>
              </a:lnSpc>
              <a:spcBef>
                <a:spcPct val="40000"/>
              </a:spcBef>
              <a:buClr>
                <a:schemeClr val="accent1"/>
              </a:buClr>
              <a:buSzPct val="125000"/>
              <a:buFont typeface="Wingdings" pitchFamily="2" charset="2"/>
              <a:buNone/>
            </a:pPr>
            <a:endParaRPr lang="en-US" smtClean="0">
              <a:solidFill>
                <a:srgbClr val="0085C3"/>
              </a:solidFill>
            </a:endParaRPr>
          </a:p>
          <a:p>
            <a:pPr>
              <a:lnSpc>
                <a:spcPct val="95000"/>
              </a:lnSpc>
              <a:spcBef>
                <a:spcPct val="40000"/>
              </a:spcBef>
              <a:buClr>
                <a:schemeClr val="accent1"/>
              </a:buClr>
              <a:buSzPct val="125000"/>
              <a:buFont typeface="Wingdings" pitchFamily="2" charset="2"/>
              <a:buNone/>
            </a:pPr>
            <a:r>
              <a:rPr lang="en-US" b="1" smtClean="0"/>
              <a:t>[CLICK]</a:t>
            </a:r>
            <a:endParaRPr lang="en-US" smtClean="0"/>
          </a:p>
          <a:p>
            <a:pPr>
              <a:lnSpc>
                <a:spcPct val="95000"/>
              </a:lnSpc>
              <a:spcBef>
                <a:spcPct val="40000"/>
              </a:spcBef>
              <a:buClr>
                <a:schemeClr val="accent1"/>
              </a:buClr>
              <a:buSzPct val="125000"/>
              <a:buFont typeface="Wingdings" pitchFamily="2" charset="2"/>
              <a:buNone/>
            </a:pPr>
            <a:endParaRPr lang="en-US" smtClean="0">
              <a:solidFill>
                <a:srgbClr val="0085C3"/>
              </a:solidFill>
            </a:endParaRPr>
          </a:p>
          <a:p>
            <a:pPr>
              <a:lnSpc>
                <a:spcPct val="95000"/>
              </a:lnSpc>
              <a:spcBef>
                <a:spcPct val="40000"/>
              </a:spcBef>
              <a:buClr>
                <a:schemeClr val="accent1"/>
              </a:buClr>
              <a:buSzPct val="125000"/>
              <a:buFont typeface="Wingdings" pitchFamily="2" charset="2"/>
              <a:buNone/>
            </a:pPr>
            <a:r>
              <a:rPr lang="en-US" smtClean="0">
                <a:solidFill>
                  <a:srgbClr val="0085C3"/>
                </a:solidFill>
              </a:rPr>
              <a:t>First, who is the user and how will I indentify and authenticate that user? </a:t>
            </a:r>
            <a:r>
              <a:rPr lang="en-US" b="1" smtClean="0"/>
              <a:t>[CLICK]</a:t>
            </a:r>
            <a:endParaRPr lang="en-US" smtClean="0">
              <a:solidFill>
                <a:srgbClr val="0085C3"/>
              </a:solidFill>
            </a:endParaRPr>
          </a:p>
          <a:p>
            <a:pPr>
              <a:lnSpc>
                <a:spcPct val="95000"/>
              </a:lnSpc>
              <a:spcBef>
                <a:spcPct val="40000"/>
              </a:spcBef>
              <a:buClr>
                <a:schemeClr val="accent1"/>
              </a:buClr>
              <a:buSzPct val="125000"/>
              <a:buFont typeface="Wingdings" pitchFamily="2" charset="2"/>
              <a:buNone/>
            </a:pPr>
            <a:r>
              <a:rPr lang="en-US" smtClean="0">
                <a:solidFill>
                  <a:srgbClr val="0085C3"/>
                </a:solidFill>
              </a:rPr>
              <a:t>Second, what’s happening on the endpoint device?  I need to understand what’s happening on the device so that I can decide whether or not to allow it to access the network </a:t>
            </a:r>
            <a:r>
              <a:rPr lang="en-US" b="1" smtClean="0"/>
              <a:t>[CLICK]</a:t>
            </a:r>
            <a:endParaRPr lang="en-US" smtClean="0">
              <a:solidFill>
                <a:srgbClr val="0085C3"/>
              </a:solidFill>
            </a:endParaRPr>
          </a:p>
          <a:p>
            <a:pPr>
              <a:lnSpc>
                <a:spcPct val="95000"/>
              </a:lnSpc>
              <a:spcBef>
                <a:spcPct val="40000"/>
              </a:spcBef>
              <a:buClr>
                <a:schemeClr val="accent1"/>
              </a:buClr>
              <a:buSzPct val="125000"/>
              <a:buFont typeface="Wingdings" pitchFamily="2" charset="2"/>
              <a:buNone/>
            </a:pPr>
            <a:r>
              <a:rPr lang="en-US" smtClean="0">
                <a:solidFill>
                  <a:srgbClr val="0085C3"/>
                </a:solidFill>
              </a:rPr>
              <a:t>Finally, what is the user trying to access?  Once I know that I can grant or deny access based on the policy I’ve created.</a:t>
            </a:r>
          </a:p>
        </p:txBody>
      </p:sp>
      <p:sp>
        <p:nvSpPr>
          <p:cNvPr id="4" name="Slide Number Placeholder 3"/>
          <p:cNvSpPr>
            <a:spLocks noGrp="1"/>
          </p:cNvSpPr>
          <p:nvPr>
            <p:ph type="sldNum" sz="quarter" idx="5"/>
          </p:nvPr>
        </p:nvSpPr>
        <p:spPr/>
        <p:txBody>
          <a:bodyPr/>
          <a:lstStyle/>
          <a:p>
            <a:pPr>
              <a:defRPr/>
            </a:pPr>
            <a:fld id="{B336A619-0201-48CF-8E25-57C494BDCFE6}" type="slidenum">
              <a:rPr lang="en-US" smtClean="0"/>
              <a:pPr>
                <a:defRPr/>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xfrm>
            <a:off x="915988" y="382588"/>
            <a:ext cx="5235575" cy="3927475"/>
          </a:xfrm>
          <a:ln/>
        </p:spPr>
      </p:sp>
      <p:sp>
        <p:nvSpPr>
          <p:cNvPr id="43011"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endParaRPr lang="en-US" smtClean="0">
              <a:solidFill>
                <a:srgbClr val="0085C3"/>
              </a:solidFill>
            </a:endParaRPr>
          </a:p>
        </p:txBody>
      </p:sp>
      <p:sp>
        <p:nvSpPr>
          <p:cNvPr id="4" name="Slide Number Placeholder 3"/>
          <p:cNvSpPr>
            <a:spLocks noGrp="1"/>
          </p:cNvSpPr>
          <p:nvPr>
            <p:ph type="sldNum" sz="quarter" idx="5"/>
          </p:nvPr>
        </p:nvSpPr>
        <p:spPr/>
        <p:txBody>
          <a:bodyPr/>
          <a:lstStyle/>
          <a:p>
            <a:pPr>
              <a:defRPr/>
            </a:pPr>
            <a:fld id="{DF28B7A7-5C2E-4383-8FEC-38FF4FA28EFB}"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xfrm>
            <a:off x="915988" y="382588"/>
            <a:ext cx="5235575" cy="3927475"/>
          </a:xfrm>
          <a:ln/>
        </p:spPr>
      </p:sp>
      <p:sp>
        <p:nvSpPr>
          <p:cNvPr id="44035"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r>
              <a:rPr lang="en-US" smtClean="0"/>
              <a:t>Virtual Office is the default portal providing easy and secure remote access to the corporate network. It has pre-defined as well as end-user created bookmarks available on the same.</a:t>
            </a:r>
          </a:p>
          <a:p>
            <a:pPr>
              <a:lnSpc>
                <a:spcPct val="95000"/>
              </a:lnSpc>
              <a:spcBef>
                <a:spcPct val="40000"/>
              </a:spcBef>
              <a:buClr>
                <a:schemeClr val="accent1"/>
              </a:buClr>
              <a:buSzPct val="125000"/>
              <a:buFont typeface="Wingdings" pitchFamily="2" charset="2"/>
              <a:buNone/>
            </a:pPr>
            <a:endParaRPr lang="en-US" smtClean="0"/>
          </a:p>
          <a:p>
            <a:r>
              <a:rPr lang="en-US" smtClean="0"/>
              <a:t>Remote Desktop Protocol (RDP) bookmarks enable you to establish remote connections with a specified desktop. Dell SonicWALL SSL VPN supports the RDP5 standard with both Java and ActiveX clients. RDP5 ActiveX can only be used through Internet Explorer, while RDP5 Java can be run on any platform and browser supported by the Dell SonicWALL SSL VPN. The basic functionality of the two clients is the same; however, the Java client is a native RDP client and supports the following features that the ActiveX client does not: </a:t>
            </a:r>
          </a:p>
          <a:p>
            <a:r>
              <a:rPr lang="en-US" smtClean="0"/>
              <a:t> </a:t>
            </a:r>
          </a:p>
          <a:p>
            <a:pPr>
              <a:buFontTx/>
              <a:buChar char="•"/>
            </a:pPr>
            <a:r>
              <a:rPr lang="en-US" smtClean="0"/>
              <a:t> Redirect clipboard </a:t>
            </a:r>
          </a:p>
          <a:p>
            <a:pPr>
              <a:buFontTx/>
              <a:buChar char="•"/>
            </a:pPr>
            <a:r>
              <a:rPr lang="en-US" smtClean="0"/>
              <a:t> Redirect plug and play devices </a:t>
            </a:r>
          </a:p>
          <a:p>
            <a:pPr>
              <a:buFontTx/>
              <a:buChar char="•"/>
            </a:pPr>
            <a:r>
              <a:rPr lang="en-US" smtClean="0"/>
              <a:t> Display connection bar </a:t>
            </a:r>
          </a:p>
          <a:p>
            <a:pPr>
              <a:buFontTx/>
              <a:buChar char="•"/>
            </a:pPr>
            <a:r>
              <a:rPr lang="en-US" smtClean="0"/>
              <a:t> Auto reconnection </a:t>
            </a:r>
          </a:p>
          <a:p>
            <a:pPr>
              <a:buFontTx/>
              <a:buChar char="•"/>
            </a:pPr>
            <a:r>
              <a:rPr lang="en-US" smtClean="0"/>
              <a:t> Desktop background </a:t>
            </a:r>
          </a:p>
          <a:p>
            <a:pPr>
              <a:buFontTx/>
              <a:buChar char="•"/>
            </a:pPr>
            <a:r>
              <a:rPr lang="en-US" smtClean="0"/>
              <a:t> Window drag </a:t>
            </a:r>
          </a:p>
          <a:p>
            <a:pPr>
              <a:buFontTx/>
              <a:buChar char="•"/>
            </a:pPr>
            <a:r>
              <a:rPr lang="en-US" smtClean="0"/>
              <a:t> Menu/window animation </a:t>
            </a:r>
          </a:p>
          <a:p>
            <a:pPr>
              <a:buFontTx/>
              <a:buChar char="•"/>
            </a:pPr>
            <a:r>
              <a:rPr lang="en-US" smtClean="0"/>
              <a:t> Themes </a:t>
            </a:r>
          </a:p>
          <a:p>
            <a:pPr>
              <a:buFontTx/>
              <a:buChar char="•"/>
            </a:pPr>
            <a:r>
              <a:rPr lang="en-US" smtClean="0"/>
              <a:t> Bitmap caching </a:t>
            </a:r>
          </a:p>
          <a:p>
            <a:endParaRPr lang="en-US" smtClean="0"/>
          </a:p>
          <a:p>
            <a:r>
              <a:rPr lang="en-US" smtClean="0"/>
              <a:t>If the Java client application is RDP 6, it also supports: </a:t>
            </a:r>
          </a:p>
          <a:p>
            <a:r>
              <a:rPr lang="en-US" smtClean="0"/>
              <a:t> </a:t>
            </a:r>
          </a:p>
          <a:p>
            <a:pPr>
              <a:buFontTx/>
              <a:buChar char="•"/>
            </a:pPr>
            <a:r>
              <a:rPr lang="en-US" smtClean="0"/>
              <a:t> Dual monitors </a:t>
            </a:r>
          </a:p>
          <a:p>
            <a:pPr>
              <a:buFontTx/>
              <a:buChar char="•"/>
            </a:pPr>
            <a:r>
              <a:rPr lang="en-US" smtClean="0"/>
              <a:t> Font smoothing </a:t>
            </a:r>
          </a:p>
          <a:p>
            <a:pPr>
              <a:buFontTx/>
              <a:buChar char="•"/>
            </a:pPr>
            <a:r>
              <a:rPr lang="en-US" smtClean="0"/>
              <a:t> Desktop composition</a:t>
            </a:r>
          </a:p>
          <a:p>
            <a:pPr>
              <a:lnSpc>
                <a:spcPct val="95000"/>
              </a:lnSpc>
              <a:spcBef>
                <a:spcPct val="40000"/>
              </a:spcBef>
              <a:buClr>
                <a:schemeClr val="accent1"/>
              </a:buClr>
              <a:buSzPct val="125000"/>
              <a:buFont typeface="Wingdings" pitchFamily="2" charset="2"/>
              <a:buNone/>
            </a:pPr>
            <a:endParaRPr lang="en-US" smtClean="0"/>
          </a:p>
        </p:txBody>
      </p:sp>
      <p:sp>
        <p:nvSpPr>
          <p:cNvPr id="4" name="Slide Number Placeholder 3"/>
          <p:cNvSpPr>
            <a:spLocks noGrp="1"/>
          </p:cNvSpPr>
          <p:nvPr>
            <p:ph type="sldNum" sz="quarter" idx="5"/>
          </p:nvPr>
        </p:nvSpPr>
        <p:spPr/>
        <p:txBody>
          <a:bodyPr/>
          <a:lstStyle/>
          <a:p>
            <a:pPr>
              <a:defRPr/>
            </a:pPr>
            <a:fld id="{15A498EF-196D-48BF-AF47-258FF90242F7}"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915988" y="382588"/>
            <a:ext cx="5235575" cy="3927475"/>
          </a:xfrm>
          <a:ln/>
        </p:spPr>
      </p:sp>
      <p:sp>
        <p:nvSpPr>
          <p:cNvPr id="49155"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r>
              <a:rPr lang="en-US" smtClean="0">
                <a:solidFill>
                  <a:srgbClr val="0085C3"/>
                </a:solidFill>
              </a:rPr>
              <a:t>Virtual Office is the default portal providing easy and secure remote access to the corporate network. It has pre-defined as well as end-user created bookmarks available on the same.</a:t>
            </a:r>
          </a:p>
        </p:txBody>
      </p:sp>
      <p:sp>
        <p:nvSpPr>
          <p:cNvPr id="4" name="Slide Number Placeholder 3"/>
          <p:cNvSpPr>
            <a:spLocks noGrp="1"/>
          </p:cNvSpPr>
          <p:nvPr>
            <p:ph type="sldNum" sz="quarter" idx="5"/>
          </p:nvPr>
        </p:nvSpPr>
        <p:spPr/>
        <p:txBody>
          <a:bodyPr/>
          <a:lstStyle/>
          <a:p>
            <a:pPr>
              <a:defRPr/>
            </a:pPr>
            <a:fld id="{AB848614-11F8-4491-AEF1-F4D3E78A09D4}"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915988" y="382588"/>
            <a:ext cx="5235575" cy="3927475"/>
          </a:xfrm>
          <a:ln/>
        </p:spPr>
      </p:sp>
      <p:sp>
        <p:nvSpPr>
          <p:cNvPr id="46083" name="Notes Placeholder 2"/>
          <p:cNvSpPr>
            <a:spLocks noGrp="1"/>
          </p:cNvSpPr>
          <p:nvPr>
            <p:ph type="body" idx="1"/>
          </p:nvPr>
        </p:nvSpPr>
        <p:spPr>
          <a:noFill/>
          <a:ln/>
        </p:spPr>
        <p:txBody>
          <a:bodyPr/>
          <a:lstStyle/>
          <a:p>
            <a:r>
              <a:rPr lang="en-US" smtClean="0"/>
              <a:t>Step 1: Download Mobile Connect from the App Store.</a:t>
            </a:r>
          </a:p>
          <a:p>
            <a:r>
              <a:rPr lang="en-US" smtClean="0"/>
              <a:t>Step 2:  Install Mobile Connect on any device running iOS 4.2 or higher.</a:t>
            </a:r>
          </a:p>
          <a:p>
            <a:r>
              <a:rPr lang="en-US" smtClean="0"/>
              <a:t>Step 3:  Create an SSL VPN policy to existing Dell SonicWALL Aventail E-Class SRA, SRA or Next-Generation Firewall.</a:t>
            </a:r>
          </a:p>
          <a:p>
            <a:r>
              <a:rPr lang="en-US" smtClean="0"/>
              <a:t>Note:  The configuration will change depending on what type of device is detected during the initial server configuration.</a:t>
            </a:r>
          </a:p>
          <a:p>
            <a:endParaRPr lang="en-US" smtClean="0"/>
          </a:p>
        </p:txBody>
      </p:sp>
      <p:sp>
        <p:nvSpPr>
          <p:cNvPr id="4" name="Slide Number Placeholder 3"/>
          <p:cNvSpPr>
            <a:spLocks noGrp="1"/>
          </p:cNvSpPr>
          <p:nvPr>
            <p:ph type="sldNum" sz="quarter" idx="5"/>
          </p:nvPr>
        </p:nvSpPr>
        <p:spPr/>
        <p:txBody>
          <a:bodyPr/>
          <a:lstStyle/>
          <a:p>
            <a:pPr>
              <a:defRPr/>
            </a:pPr>
            <a:fld id="{70B9CAFB-DA03-405B-BE1C-3ADC4BBE7770}"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915988" y="382588"/>
            <a:ext cx="5235575" cy="3927475"/>
          </a:xfrm>
          <a:ln/>
        </p:spPr>
      </p:sp>
      <p:sp>
        <p:nvSpPr>
          <p:cNvPr id="47107" name="Notes Placeholder 2"/>
          <p:cNvSpPr>
            <a:spLocks noGrp="1"/>
          </p:cNvSpPr>
          <p:nvPr>
            <p:ph type="body" idx="1"/>
          </p:nvPr>
        </p:nvSpPr>
        <p:spPr>
          <a:noFill/>
          <a:ln/>
        </p:spPr>
        <p:txBody>
          <a:bodyPr/>
          <a:lstStyle/>
          <a:p>
            <a:r>
              <a:rPr lang="en-US" smtClean="0"/>
              <a:t>Step 1: Download Mobile Connect from the Google play store.</a:t>
            </a:r>
          </a:p>
          <a:p>
            <a:r>
              <a:rPr lang="en-US" smtClean="0"/>
              <a:t>Step 2:  Install Mobile Connect on any Android device running Android 4.0 and higher.</a:t>
            </a:r>
          </a:p>
          <a:p>
            <a:r>
              <a:rPr lang="en-US" smtClean="0"/>
              <a:t>Step 3:  Create an SSL VPN policy to existing Dell SonicWALL Aventail E-Class SRA, SRA or Next-Generation Firewall.</a:t>
            </a:r>
          </a:p>
          <a:p>
            <a:r>
              <a:rPr lang="en-US" smtClean="0"/>
              <a:t>Note:  The configuration will change depending on what type of device is detected during the initial server configuration.</a:t>
            </a:r>
          </a:p>
          <a:p>
            <a:endParaRPr lang="en-US" smtClean="0"/>
          </a:p>
        </p:txBody>
      </p:sp>
      <p:sp>
        <p:nvSpPr>
          <p:cNvPr id="4" name="Slide Number Placeholder 3"/>
          <p:cNvSpPr>
            <a:spLocks noGrp="1"/>
          </p:cNvSpPr>
          <p:nvPr>
            <p:ph type="sldNum" sz="quarter" idx="5"/>
          </p:nvPr>
        </p:nvSpPr>
        <p:spPr/>
        <p:txBody>
          <a:bodyPr/>
          <a:lstStyle/>
          <a:p>
            <a:pPr>
              <a:defRPr/>
            </a:pPr>
            <a:fld id="{518C248D-DE14-4C1D-9BF6-80A8EADF7D5F}"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xfrm>
            <a:off x="915988" y="382588"/>
            <a:ext cx="5235575" cy="3927475"/>
          </a:xfrm>
          <a:ln/>
        </p:spPr>
      </p:sp>
      <p:sp>
        <p:nvSpPr>
          <p:cNvPr id="52227" name="Notes Placeholder 2"/>
          <p:cNvSpPr>
            <a:spLocks noGrp="1"/>
          </p:cNvSpPr>
          <p:nvPr>
            <p:ph type="body" idx="1"/>
          </p:nvPr>
        </p:nvSpPr>
        <p:spPr>
          <a:noFill/>
          <a:ln/>
        </p:spPr>
        <p:txBody>
          <a:bodyPr/>
          <a:lstStyle/>
          <a:p>
            <a:pPr>
              <a:lnSpc>
                <a:spcPct val="95000"/>
              </a:lnSpc>
              <a:spcBef>
                <a:spcPct val="40000"/>
              </a:spcBef>
              <a:buClr>
                <a:schemeClr val="accent1"/>
              </a:buClr>
              <a:buSzPct val="125000"/>
              <a:buFont typeface="Wingdings" pitchFamily="2" charset="2"/>
              <a:buNone/>
            </a:pPr>
            <a:endParaRPr lang="en-US" smtClean="0">
              <a:solidFill>
                <a:srgbClr val="0085C3"/>
              </a:solidFill>
            </a:endParaRPr>
          </a:p>
        </p:txBody>
      </p:sp>
      <p:sp>
        <p:nvSpPr>
          <p:cNvPr id="4" name="Slide Number Placeholder 3"/>
          <p:cNvSpPr>
            <a:spLocks noGrp="1"/>
          </p:cNvSpPr>
          <p:nvPr>
            <p:ph type="sldNum" sz="quarter" idx="5"/>
          </p:nvPr>
        </p:nvSpPr>
        <p:spPr/>
        <p:txBody>
          <a:bodyPr/>
          <a:lstStyle/>
          <a:p>
            <a:pPr>
              <a:defRPr/>
            </a:pPr>
            <a:fld id="{C45C1FE2-BB1A-4C9C-A850-23C4A0083B46}" type="slidenum">
              <a:rPr lang="en-US" smtClean="0"/>
              <a:pPr>
                <a:defRPr/>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0" y="6362700"/>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 name="Rectangle 6"/>
          <p:cNvSpPr/>
          <p:nvPr/>
        </p:nvSpPr>
        <p:spPr bwMode="hidden">
          <a:xfrm>
            <a:off x="0" y="6362700"/>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 name="Rectangle 7"/>
          <p:cNvSpPr/>
          <p:nvPr/>
        </p:nvSpPr>
        <p:spPr bwMode="hidden">
          <a:xfrm>
            <a:off x="0" y="6362700"/>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pic>
        <p:nvPicPr>
          <p:cNvPr id="9" name="Picture 18" descr="dell_blue_lrg_logo.png"/>
          <p:cNvPicPr>
            <a:picLocks noChangeAspect="1"/>
          </p:cNvPicPr>
          <p:nvPr/>
        </p:nvPicPr>
        <p:blipFill>
          <a:blip r:embed="rId2" cstate="print"/>
          <a:srcRect/>
          <a:stretch>
            <a:fillRect/>
          </a:stretch>
        </p:blipFill>
        <p:spPr bwMode="black">
          <a:xfrm>
            <a:off x="7265988" y="2651125"/>
            <a:ext cx="1487487" cy="1487488"/>
          </a:xfrm>
          <a:prstGeom prst="rect">
            <a:avLst/>
          </a:prstGeom>
          <a:noFill/>
          <a:ln w="9525">
            <a:noFill/>
            <a:miter lim="800000"/>
            <a:headEnd/>
            <a:tailEnd/>
          </a:ln>
        </p:spPr>
      </p:pic>
      <p:sp>
        <p:nvSpPr>
          <p:cNvPr id="361476" name="Title Placeholder 21"/>
          <p:cNvSpPr>
            <a:spLocks noGrp="1"/>
          </p:cNvSpPr>
          <p:nvPr>
            <p:ph type="ctrTitle"/>
          </p:nvPr>
        </p:nvSpPr>
        <p:spPr>
          <a:xfrm>
            <a:off x="457200" y="2660253"/>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0" y="4165390"/>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_and_Content_Blue_Background ">
    <p:spTree>
      <p:nvGrpSpPr>
        <p:cNvPr id="1" name=""/>
        <p:cNvGrpSpPr/>
        <p:nvPr/>
      </p:nvGrpSpPr>
      <p:grpSpPr>
        <a:xfrm>
          <a:off x="0" y="0"/>
          <a:ext cx="0" cy="0"/>
          <a:chOff x="0" y="0"/>
          <a:chExt cx="0" cy="0"/>
        </a:xfrm>
      </p:grpSpPr>
      <p:cxnSp>
        <p:nvCxnSpPr>
          <p:cNvPr id="4"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74708"/>
          </a:xfrm>
        </p:spPr>
        <p:txBody>
          <a:bodyPr/>
          <a:lstStyle>
            <a:lvl1pPr>
              <a:spcBef>
                <a:spcPts val="1200"/>
              </a:spcBef>
              <a:spcAft>
                <a:spcPts val="0"/>
              </a:spcAft>
              <a:buClr>
                <a:schemeClr val="tx2"/>
              </a:buClr>
              <a:defRPr sz="2000">
                <a:solidFill>
                  <a:schemeClr val="tx2"/>
                </a:solidFill>
                <a:latin typeface="Museo Sans For Dell" pitchFamily="2" charset="0"/>
              </a:defRPr>
            </a:lvl1pPr>
            <a:lvl2pPr>
              <a:spcBef>
                <a:spcPts val="300"/>
              </a:spcBef>
              <a:spcAft>
                <a:spcPts val="0"/>
              </a:spcAft>
              <a:buClr>
                <a:schemeClr val="tx2"/>
              </a:buClr>
              <a:buFont typeface="Museo For Dell 300" pitchFamily="50" charset="0"/>
              <a:buChar char="–"/>
              <a:defRPr sz="1800">
                <a:solidFill>
                  <a:schemeClr val="tx2"/>
                </a:solidFill>
                <a:latin typeface="Museo Sans For Dell" pitchFamily="2" charset="0"/>
              </a:defRPr>
            </a:lvl2pPr>
            <a:lvl3pPr>
              <a:spcBef>
                <a:spcPts val="300"/>
              </a:spcBef>
              <a:spcAft>
                <a:spcPts val="0"/>
              </a:spcAft>
              <a:buClr>
                <a:schemeClr val="tx2"/>
              </a:buClr>
              <a:defRPr sz="1600">
                <a:solidFill>
                  <a:schemeClr val="tx2"/>
                </a:solidFill>
                <a:latin typeface="Museo Sans For Dell" pitchFamily="2" charset="0"/>
              </a:defRPr>
            </a:lvl3pPr>
            <a:lvl4pPr>
              <a:spcBef>
                <a:spcPts val="300"/>
              </a:spcBef>
              <a:spcAft>
                <a:spcPts val="0"/>
              </a:spcAft>
              <a:buClr>
                <a:schemeClr val="tx2"/>
              </a:buClr>
              <a:defRPr sz="1400">
                <a:solidFill>
                  <a:schemeClr val="tx2"/>
                </a:solidFill>
                <a:latin typeface="Museo Sans For Dell" pitchFamily="2" charset="0"/>
              </a:defRPr>
            </a:lvl4pPr>
            <a:lvl5pPr>
              <a:spcBef>
                <a:spcPts val="300"/>
              </a:spcBef>
              <a:spcAft>
                <a:spcPts val="0"/>
              </a:spcAft>
              <a:buClr>
                <a:schemeClr val="tx2"/>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Sub_and_Content_Blue_Background ">
    <p:spTree>
      <p:nvGrpSpPr>
        <p:cNvPr id="1" name=""/>
        <p:cNvGrpSpPr/>
        <p:nvPr/>
      </p:nvGrpSpPr>
      <p:grpSpPr>
        <a:xfrm>
          <a:off x="0" y="0"/>
          <a:ext cx="0" cy="0"/>
          <a:chOff x="0" y="0"/>
          <a:chExt cx="0" cy="0"/>
        </a:xfrm>
      </p:grpSpPr>
      <p:cxnSp>
        <p:nvCxnSpPr>
          <p:cNvPr id="7"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74708"/>
          </a:xfrm>
        </p:spPr>
        <p:txBody>
          <a:bodyPr/>
          <a:lstStyle>
            <a:lvl1pPr>
              <a:spcBef>
                <a:spcPts val="1200"/>
              </a:spcBef>
              <a:spcAft>
                <a:spcPts val="0"/>
              </a:spcAft>
              <a:buClr>
                <a:schemeClr val="tx2"/>
              </a:buClr>
              <a:defRPr sz="2000">
                <a:solidFill>
                  <a:schemeClr val="tx2"/>
                </a:solidFill>
                <a:latin typeface="Museo Sans For Dell" pitchFamily="2" charset="0"/>
              </a:defRPr>
            </a:lvl1pPr>
            <a:lvl2pPr>
              <a:spcBef>
                <a:spcPts val="300"/>
              </a:spcBef>
              <a:spcAft>
                <a:spcPts val="0"/>
              </a:spcAft>
              <a:buClr>
                <a:schemeClr val="tx2"/>
              </a:buClr>
              <a:buFont typeface="Museo For Dell 300" pitchFamily="50" charset="0"/>
              <a:buChar char="–"/>
              <a:defRPr sz="1800">
                <a:solidFill>
                  <a:schemeClr val="tx2"/>
                </a:solidFill>
                <a:latin typeface="Museo Sans For Dell" pitchFamily="2" charset="0"/>
              </a:defRPr>
            </a:lvl2pPr>
            <a:lvl3pPr>
              <a:spcBef>
                <a:spcPts val="300"/>
              </a:spcBef>
              <a:spcAft>
                <a:spcPts val="0"/>
              </a:spcAft>
              <a:buClr>
                <a:schemeClr val="tx2"/>
              </a:buClr>
              <a:defRPr sz="1600">
                <a:solidFill>
                  <a:schemeClr val="tx2"/>
                </a:solidFill>
                <a:latin typeface="Museo Sans For Dell" pitchFamily="2" charset="0"/>
              </a:defRPr>
            </a:lvl3pPr>
            <a:lvl4pPr>
              <a:spcBef>
                <a:spcPts val="300"/>
              </a:spcBef>
              <a:spcAft>
                <a:spcPts val="0"/>
              </a:spcAft>
              <a:buClr>
                <a:schemeClr val="tx2"/>
              </a:buClr>
              <a:defRPr sz="1400">
                <a:solidFill>
                  <a:schemeClr val="tx2"/>
                </a:solidFill>
                <a:latin typeface="Museo Sans For Dell" pitchFamily="2" charset="0"/>
              </a:defRPr>
            </a:lvl4pPr>
            <a:lvl5pPr>
              <a:spcBef>
                <a:spcPts val="300"/>
              </a:spcBef>
              <a:spcAft>
                <a:spcPts val="0"/>
              </a:spcAft>
              <a:buClr>
                <a:schemeClr val="tx2"/>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Content Placeholder 8"/>
          <p:cNvSpPr>
            <a:spLocks noGrp="1"/>
          </p:cNvSpPr>
          <p:nvPr>
            <p:ph sz="quarter" idx="10"/>
          </p:nvPr>
        </p:nvSpPr>
        <p:spPr>
          <a:xfrm>
            <a:off x="438150" y="800100"/>
            <a:ext cx="8248650" cy="332399"/>
          </a:xfrm>
        </p:spPr>
        <p:txBody>
          <a:bodyPr/>
          <a:lstStyle>
            <a:lvl1pPr marL="0" indent="0">
              <a:buNone/>
              <a:defRPr sz="2400" b="1">
                <a:solidFill>
                  <a:schemeClr val="tx2"/>
                </a:solidFill>
              </a:defRPr>
            </a:lvl1pPr>
          </a:lstStyle>
          <a:p>
            <a:pPr lvl="0"/>
            <a:r>
              <a:rPr lang="en-US" smtClean="0"/>
              <a:t>Click to edit Master text styles</a:t>
            </a:r>
          </a:p>
        </p:txBody>
      </p:sp>
    </p:spTree>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_Line_Title+Sub_and_Content_Blue_Background ">
    <p:spTree>
      <p:nvGrpSpPr>
        <p:cNvPr id="1" name=""/>
        <p:cNvGrpSpPr/>
        <p:nvPr/>
      </p:nvGrpSpPr>
      <p:grpSpPr>
        <a:xfrm>
          <a:off x="0" y="0"/>
          <a:ext cx="0" cy="0"/>
          <a:chOff x="0" y="0"/>
          <a:chExt cx="0" cy="0"/>
        </a:xfrm>
      </p:grpSpPr>
      <p:cxnSp>
        <p:nvCxnSpPr>
          <p:cNvPr id="5"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p:spPr>
      </p:cxnSp>
      <p:sp>
        <p:nvSpPr>
          <p:cNvPr id="2" name="Title 1"/>
          <p:cNvSpPr>
            <a:spLocks noGrp="1"/>
          </p:cNvSpPr>
          <p:nvPr>
            <p:ph type="title"/>
          </p:nvPr>
        </p:nvSpPr>
        <p:spPr>
          <a:xfrm>
            <a:off x="438150" y="265176"/>
            <a:ext cx="8239125" cy="886397"/>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0"/>
          </p:nvPr>
        </p:nvSpPr>
        <p:spPr>
          <a:xfrm>
            <a:off x="438150" y="1188720"/>
            <a:ext cx="8248650" cy="332399"/>
          </a:xfrm>
        </p:spPr>
        <p:txBody>
          <a:bodyPr/>
          <a:lstStyle>
            <a:lvl1pPr marL="0" indent="0">
              <a:buNone/>
              <a:defRPr sz="2400" b="1">
                <a:solidFill>
                  <a:schemeClr val="tx2"/>
                </a:solidFill>
              </a:defRPr>
            </a:lvl1pPr>
          </a:lstStyle>
          <a:p>
            <a:pPr lvl="0"/>
            <a:r>
              <a:rPr lang="en-US" smtClean="0"/>
              <a:t>Click to edit Master text styles</a:t>
            </a:r>
          </a:p>
        </p:txBody>
      </p:sp>
      <p:sp>
        <p:nvSpPr>
          <p:cNvPr id="9" name="Content Placeholder 2"/>
          <p:cNvSpPr>
            <a:spLocks noGrp="1"/>
          </p:cNvSpPr>
          <p:nvPr>
            <p:ph sz="half" idx="1"/>
          </p:nvPr>
        </p:nvSpPr>
        <p:spPr>
          <a:xfrm>
            <a:off x="457200" y="1709928"/>
            <a:ext cx="8229600" cy="1261884"/>
          </a:xfrm>
        </p:spPr>
        <p:txBody>
          <a:bodyPr/>
          <a:lstStyle>
            <a:lvl1pPr>
              <a:spcBef>
                <a:spcPts val="1200"/>
              </a:spcBef>
              <a:spcAft>
                <a:spcPts val="0"/>
              </a:spcAft>
              <a:buFont typeface="Arial" pitchFamily="34" charset="0"/>
              <a:buChar char="•"/>
              <a:defRPr sz="2000">
                <a:solidFill>
                  <a:schemeClr val="tx2"/>
                </a:solidFill>
                <a:latin typeface="Museo Sans For Dell" pitchFamily="2" charset="0"/>
              </a:defRPr>
            </a:lvl1pPr>
            <a:lvl2pPr marL="573088" indent="-231775">
              <a:spcBef>
                <a:spcPts val="300"/>
              </a:spcBef>
              <a:spcAft>
                <a:spcPts val="0"/>
              </a:spcAft>
              <a:buFont typeface="Museo Sans For Dell" pitchFamily="2" charset="0"/>
              <a:buChar char="–"/>
              <a:defRPr sz="1800">
                <a:solidFill>
                  <a:schemeClr val="tx2"/>
                </a:solidFill>
                <a:latin typeface="Museo Sans For Dell" pitchFamily="2" charset="0"/>
              </a:defRPr>
            </a:lvl2pPr>
            <a:lvl3pPr>
              <a:spcBef>
                <a:spcPts val="300"/>
              </a:spcBef>
              <a:spcAft>
                <a:spcPts val="0"/>
              </a:spcAft>
              <a:defRPr sz="1600">
                <a:solidFill>
                  <a:schemeClr val="tx2"/>
                </a:solidFill>
                <a:latin typeface="Museo Sans For Dell" pitchFamily="2" charset="0"/>
              </a:defRPr>
            </a:lvl3pPr>
            <a:lvl4pPr>
              <a:spcBef>
                <a:spcPts val="300"/>
              </a:spcBef>
              <a:spcAft>
                <a:spcPts val="0"/>
              </a:spcAft>
              <a:defRPr sz="1400" baseline="0">
                <a:solidFill>
                  <a:schemeClr val="tx2"/>
                </a:solidFill>
                <a:latin typeface="Museo Sans For Dell" pitchFamily="2" charset="0"/>
              </a:defRPr>
            </a:lvl4pPr>
            <a:lvl5pPr>
              <a:spcBef>
                <a:spcPts val="300"/>
              </a:spcBef>
              <a:spcAft>
                <a:spcPts val="0"/>
              </a:spcAft>
              <a:buClr>
                <a:schemeClr val="accent1"/>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_Blue_ Background">
    <p:spTree>
      <p:nvGrpSpPr>
        <p:cNvPr id="1" name=""/>
        <p:cNvGrpSpPr/>
        <p:nvPr/>
      </p:nvGrpSpPr>
      <p:grpSpPr>
        <a:xfrm>
          <a:off x="0" y="0"/>
          <a:ext cx="0" cy="0"/>
          <a:chOff x="0" y="0"/>
          <a:chExt cx="0" cy="0"/>
        </a:xfrm>
      </p:grpSpPr>
      <p:cxnSp>
        <p:nvCxnSpPr>
          <p:cNvPr id="3"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_Blue_Background">
    <p:spTree>
      <p:nvGrpSpPr>
        <p:cNvPr id="1" name=""/>
        <p:cNvGrpSpPr/>
        <p:nvPr/>
      </p:nvGrpSpPr>
      <p:grpSpPr>
        <a:xfrm>
          <a:off x="0" y="0"/>
          <a:ext cx="0" cy="0"/>
          <a:chOff x="0" y="0"/>
          <a:chExt cx="0" cy="0"/>
        </a:xfrm>
      </p:grpSpPr>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transition spd="med">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_Blue_Background ">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tx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accent1"/>
                </a:solidFill>
                <a:latin typeface="Museo For Dell" pitchFamily="2" charset="0"/>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_Slide_Blue_Background">
    <p:spTree>
      <p:nvGrpSpPr>
        <p:cNvPr id="1" name=""/>
        <p:cNvGrpSpPr/>
        <p:nvPr/>
      </p:nvGrpSpPr>
      <p:grpSpPr>
        <a:xfrm>
          <a:off x="0" y="0"/>
          <a:ext cx="0" cy="0"/>
          <a:chOff x="0" y="0"/>
          <a:chExt cx="0" cy="0"/>
        </a:xfrm>
      </p:grpSpPr>
      <p:grpSp>
        <p:nvGrpSpPr>
          <p:cNvPr id="4" name="Group 19"/>
          <p:cNvGrpSpPr>
            <a:grpSpLocks/>
          </p:cNvGrpSpPr>
          <p:nvPr userDrawn="1"/>
        </p:nvGrpSpPr>
        <p:grpSpPr bwMode="auto">
          <a:xfrm>
            <a:off x="474663" y="1781175"/>
            <a:ext cx="8218487" cy="3295650"/>
            <a:chOff x="280033" y="1781175"/>
            <a:chExt cx="8412480" cy="3295650"/>
          </a:xfrm>
        </p:grpSpPr>
        <p:cxnSp>
          <p:nvCxnSpPr>
            <p:cNvPr id="5" name="Straight Connector 4"/>
            <p:cNvCxnSpPr/>
            <p:nvPr/>
          </p:nvCxnSpPr>
          <p:spPr>
            <a:xfrm>
              <a:off x="280033" y="178117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280033" y="507682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grpSp>
      <p:pic>
        <p:nvPicPr>
          <p:cNvPr id="7" name="Picture 9" descr="white"/>
          <p:cNvPicPr>
            <a:picLocks noChangeAspect="1" noChangeArrowheads="1"/>
          </p:cNvPicPr>
          <p:nvPr userDrawn="1"/>
        </p:nvPicPr>
        <p:blipFill>
          <a:blip r:embed="rId2" cstate="print"/>
          <a:srcRect/>
          <a:stretch>
            <a:fillRect/>
          </a:stretch>
        </p:blipFill>
        <p:spPr bwMode="black">
          <a:xfrm>
            <a:off x="7326313" y="2681288"/>
            <a:ext cx="1371600" cy="1371600"/>
          </a:xfrm>
          <a:prstGeom prst="rect">
            <a:avLst/>
          </a:prstGeom>
          <a:noFill/>
          <a:ln w="9525">
            <a:noFill/>
            <a:miter lim="800000"/>
            <a:headEnd/>
            <a:tailEnd/>
          </a:ln>
        </p:spPr>
      </p:pic>
      <p:sp>
        <p:nvSpPr>
          <p:cNvPr id="10" name="Title Placeholder 21"/>
          <p:cNvSpPr>
            <a:spLocks noGrp="1"/>
          </p:cNvSpPr>
          <p:nvPr>
            <p:ph type="ctrTitle"/>
          </p:nvPr>
        </p:nvSpPr>
        <p:spPr>
          <a:xfrm>
            <a:off x="457200" y="3173214"/>
            <a:ext cx="5962650" cy="512961"/>
          </a:xfrm>
        </p:spPr>
        <p:txBody>
          <a:bodyPr anchor="b"/>
          <a:lstStyle>
            <a:lvl1pPr algn="l">
              <a:lnSpc>
                <a:spcPts val="4000"/>
              </a:lnSpc>
              <a:defRPr sz="3600" b="0" i="0" smtClean="0">
                <a:solidFill>
                  <a:schemeClr val="tx2"/>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14" name="Text Placeholder 12"/>
          <p:cNvSpPr>
            <a:spLocks noGrp="1"/>
          </p:cNvSpPr>
          <p:nvPr>
            <p:ph type="subTitle" idx="1"/>
          </p:nvPr>
        </p:nvSpPr>
        <p:spPr>
          <a:xfrm>
            <a:off x="466724" y="4165390"/>
            <a:ext cx="5953125" cy="276999"/>
          </a:xfrm>
        </p:spPr>
        <p:txBody>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cSld>
  <p:clrMapOvr>
    <a:masterClrMapping/>
  </p:clrMapOvr>
  <p:transition spd="med">
    <p:wipe dir="r"/>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sp>
        <p:nvSpPr>
          <p:cNvPr id="9" name="Content Placeholder 8"/>
          <p:cNvSpPr>
            <a:spLocks noGrp="1"/>
          </p:cNvSpPr>
          <p:nvPr>
            <p:ph sz="quarter" idx="10"/>
          </p:nvPr>
        </p:nvSpPr>
        <p:spPr>
          <a:xfrm>
            <a:off x="438150" y="800100"/>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sp>
        <p:nvSpPr>
          <p:cNvPr id="9" name="Content Placeholder 8"/>
          <p:cNvSpPr>
            <a:spLocks noGrp="1"/>
          </p:cNvSpPr>
          <p:nvPr>
            <p:ph sz="quarter" idx="10"/>
          </p:nvPr>
        </p:nvSpPr>
        <p:spPr>
          <a:xfrm>
            <a:off x="438150" y="1188720"/>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2"/>
            <a:ext cx="8248650" cy="886397"/>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1"/>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0"/>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p:spPr>
      </p:cxn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38150" y="261938"/>
            <a:ext cx="8248650" cy="4429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1027" name="Text Placeholder 12"/>
          <p:cNvSpPr>
            <a:spLocks noGrp="1"/>
          </p:cNvSpPr>
          <p:nvPr>
            <p:ph type="body" idx="1"/>
          </p:nvPr>
        </p:nvSpPr>
        <p:spPr bwMode="auto">
          <a:xfrm>
            <a:off x="457200" y="1274763"/>
            <a:ext cx="8248650" cy="105568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1028" name="Picture 5" descr="dell_gray_logo.png"/>
          <p:cNvPicPr>
            <a:picLocks noChangeAspect="1"/>
          </p:cNvPicPr>
          <p:nvPr/>
        </p:nvPicPr>
        <p:blipFill>
          <a:blip r:embed="rId16" cstate="print"/>
          <a:srcRect/>
          <a:stretch>
            <a:fillRect/>
          </a:stretch>
        </p:blipFill>
        <p:spPr bwMode="black">
          <a:xfrm>
            <a:off x="8193088" y="6226175"/>
            <a:ext cx="573087" cy="573088"/>
          </a:xfrm>
          <a:prstGeom prst="rect">
            <a:avLst/>
          </a:prstGeom>
          <a:noFill/>
          <a:ln w="9525">
            <a:noFill/>
            <a:miter lim="800000"/>
            <a:headEnd/>
            <a:tailEnd/>
          </a:ln>
        </p:spPr>
      </p:pic>
      <p:sp>
        <p:nvSpPr>
          <p:cNvPr id="14" name="TextBox 13"/>
          <p:cNvSpPr txBox="1"/>
          <p:nvPr/>
        </p:nvSpPr>
        <p:spPr>
          <a:xfrm>
            <a:off x="439738" y="6457950"/>
            <a:ext cx="265112" cy="119063"/>
          </a:xfrm>
          <a:prstGeom prst="rect">
            <a:avLst/>
          </a:prstGeom>
        </p:spPr>
        <p:txBody>
          <a:bodyPr lIns="0" tIns="0" rIns="0" bIns="0" anchor="ctr"/>
          <a:lstStyle/>
          <a:p>
            <a:pPr>
              <a:lnSpc>
                <a:spcPct val="90000"/>
              </a:lnSpc>
              <a:buClr>
                <a:schemeClr val="bg1"/>
              </a:buClr>
              <a:defRPr/>
            </a:pPr>
            <a:fld id="{9E4FE9F9-8D3A-438F-B798-9D273D8038DB}" type="slidenum">
              <a:rPr lang="en-US" sz="900">
                <a:solidFill>
                  <a:schemeClr val="bg2">
                    <a:lumMod val="50000"/>
                    <a:lumOff val="50000"/>
                  </a:schemeClr>
                </a:solidFill>
                <a:latin typeface="+mn-lt"/>
                <a:cs typeface="+mn-cs"/>
              </a:rPr>
              <a:pPr>
                <a:lnSpc>
                  <a:spcPct val="90000"/>
                </a:lnSpc>
                <a:buClr>
                  <a:schemeClr val="bg1"/>
                </a:buClr>
                <a:defRPr/>
              </a:pPr>
              <a:t>‹#›</a:t>
            </a:fld>
            <a:endParaRPr lang="en-US" sz="900" dirty="0">
              <a:solidFill>
                <a:schemeClr val="bg2">
                  <a:lumMod val="50000"/>
                  <a:lumOff val="50000"/>
                </a:schemeClr>
              </a:solidFill>
              <a:latin typeface="+mn-lt"/>
              <a:cs typeface="+mn-cs"/>
            </a:endParaRPr>
          </a:p>
        </p:txBody>
      </p:sp>
      <p:sp>
        <p:nvSpPr>
          <p:cNvPr id="16" name="TextBox 15" hidden="1"/>
          <p:cNvSpPr txBox="1"/>
          <p:nvPr/>
        </p:nvSpPr>
        <p:spPr>
          <a:xfrm>
            <a:off x="1895475" y="6454775"/>
            <a:ext cx="649288" cy="123825"/>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E00CF047-7350-4707-AA1A-E56FA69586CC}" type="datetime1">
              <a:rPr lang="en-US" sz="900">
                <a:solidFill>
                  <a:schemeClr val="bg2">
                    <a:lumMod val="50000"/>
                    <a:lumOff val="50000"/>
                  </a:schemeClr>
                </a:solidFill>
                <a:latin typeface="+mn-lt"/>
                <a:cs typeface="+mn-cs"/>
              </a:rPr>
              <a:pPr>
                <a:lnSpc>
                  <a:spcPct val="90000"/>
                </a:lnSpc>
                <a:spcBef>
                  <a:spcPts val="600"/>
                </a:spcBef>
                <a:spcAft>
                  <a:spcPts val="0"/>
                </a:spcAft>
                <a:buClr>
                  <a:schemeClr val="bg1"/>
                </a:buClr>
                <a:defRPr/>
              </a:pPr>
              <a:t>9/15/2015</a:t>
            </a:fld>
            <a:endParaRPr lang="en-US" sz="900" dirty="0">
              <a:solidFill>
                <a:schemeClr val="bg2">
                  <a:lumMod val="50000"/>
                  <a:lumOff val="50000"/>
                </a:schemeClr>
              </a:solidFill>
              <a:latin typeface="+mn-lt"/>
              <a:cs typeface="+mn-cs"/>
            </a:endParaRPr>
          </a:p>
        </p:txBody>
      </p:sp>
      <p:sp>
        <p:nvSpPr>
          <p:cNvPr id="13" name="TextBox 12" hidden="1"/>
          <p:cNvSpPr txBox="1"/>
          <p:nvPr/>
        </p:nvSpPr>
        <p:spPr>
          <a:xfrm>
            <a:off x="1895475" y="6454775"/>
            <a:ext cx="649288" cy="123825"/>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E00CF047-7350-4707-AA1A-E56FA69586CC}" type="datetime1">
              <a:rPr lang="en-US" sz="900">
                <a:solidFill>
                  <a:schemeClr val="bg2">
                    <a:lumMod val="50000"/>
                    <a:lumOff val="50000"/>
                  </a:schemeClr>
                </a:solidFill>
                <a:latin typeface="+mn-lt"/>
                <a:cs typeface="+mn-cs"/>
              </a:rPr>
              <a:pPr>
                <a:lnSpc>
                  <a:spcPct val="90000"/>
                </a:lnSpc>
                <a:spcBef>
                  <a:spcPts val="600"/>
                </a:spcBef>
                <a:spcAft>
                  <a:spcPts val="0"/>
                </a:spcAft>
                <a:buClr>
                  <a:schemeClr val="bg1"/>
                </a:buClr>
                <a:defRPr/>
              </a:pPr>
              <a:t>9/15/2015</a:t>
            </a:fld>
            <a:endParaRPr lang="en-US" sz="900" dirty="0">
              <a:solidFill>
                <a:schemeClr val="bg2">
                  <a:lumMod val="50000"/>
                  <a:lumOff val="50000"/>
                </a:schemeClr>
              </a:solidFill>
              <a:latin typeface="+mn-lt"/>
              <a:cs typeface="+mn-cs"/>
            </a:endParaRPr>
          </a:p>
        </p:txBody>
      </p:sp>
      <p:sp>
        <p:nvSpPr>
          <p:cNvPr id="9" name="TextBox 8"/>
          <p:cNvSpPr txBox="1"/>
          <p:nvPr/>
        </p:nvSpPr>
        <p:spPr bwMode="black">
          <a:xfrm>
            <a:off x="5349875" y="6437313"/>
            <a:ext cx="2743200" cy="153987"/>
          </a:xfrm>
          <a:prstGeom prst="rect">
            <a:avLst/>
          </a:prstGeom>
          <a:noFill/>
        </p:spPr>
        <p:txBody>
          <a:bodyPr lIns="0" tIns="0" rIns="0" bIns="0">
            <a:spAutoFit/>
          </a:bodyPr>
          <a:lstStyle/>
          <a:p>
            <a:pPr algn="r">
              <a:defRPr/>
            </a:pPr>
            <a:r>
              <a:rPr lang="en-US" sz="1000" dirty="0">
                <a:solidFill>
                  <a:schemeClr val="bg2">
                    <a:lumMod val="50000"/>
                    <a:lumOff val="50000"/>
                  </a:schemeClr>
                </a:solidFill>
                <a:latin typeface="+mn-lt"/>
                <a:cs typeface="+mn-cs"/>
              </a:rPr>
              <a:t>SonicWALL</a:t>
            </a:r>
          </a:p>
        </p:txBody>
      </p:sp>
      <p:sp>
        <p:nvSpPr>
          <p:cNvPr id="10" name="TextBox 9"/>
          <p:cNvSpPr txBox="1"/>
          <p:nvPr/>
        </p:nvSpPr>
        <p:spPr>
          <a:xfrm>
            <a:off x="752475" y="6446838"/>
            <a:ext cx="933450" cy="139700"/>
          </a:xfrm>
          <a:prstGeom prst="rect">
            <a:avLst/>
          </a:prstGeom>
        </p:spPr>
        <p:txBody>
          <a:bodyPr lIns="0" tIns="0" rIns="0" bIns="0" anchor="ctr">
            <a:spAutoFit/>
          </a:bodyPr>
          <a:lstStyle/>
          <a:p>
            <a:pPr>
              <a:lnSpc>
                <a:spcPct val="90000"/>
              </a:lnSpc>
              <a:buClr>
                <a:schemeClr val="bg1"/>
              </a:buClr>
              <a:defRPr/>
            </a:pPr>
            <a:r>
              <a:rPr lang="en-US" sz="1000" dirty="0">
                <a:solidFill>
                  <a:schemeClr val="bg2">
                    <a:lumMod val="50000"/>
                    <a:lumOff val="50000"/>
                  </a:schemeClr>
                </a:solidFill>
                <a:latin typeface="+mn-lt"/>
                <a:cs typeface="+mn-cs"/>
              </a:rPr>
              <a:t>Confidential</a:t>
            </a:r>
          </a:p>
        </p:txBody>
      </p:sp>
    </p:spTree>
  </p:cSld>
  <p:clrMap bg1="dk2" tx1="lt1" bg2="dk1" tx2="lt2" accent1="accent1" accent2="accent2" accent3="accent3" accent4="accent4" accent5="accent5" accent6="accent6" hlink="hlink" folHlink="folHlink"/>
  <p:sldLayoutIdLst>
    <p:sldLayoutId id="2147484398" r:id="rId1"/>
    <p:sldLayoutId id="2147484399" r:id="rId2"/>
    <p:sldLayoutId id="2147484400" r:id="rId3"/>
    <p:sldLayoutId id="2147484401" r:id="rId4"/>
    <p:sldLayoutId id="2147484402" r:id="rId5"/>
    <p:sldLayoutId id="2147484403" r:id="rId6"/>
    <p:sldLayoutId id="2147484389" r:id="rId7"/>
    <p:sldLayoutId id="2147484404" r:id="rId8"/>
    <p:sldLayoutId id="2147484390" r:id="rId9"/>
    <p:sldLayoutId id="2147484391" r:id="rId10"/>
    <p:sldLayoutId id="2147484392" r:id="rId11"/>
    <p:sldLayoutId id="2147484393" r:id="rId12"/>
    <p:sldLayoutId id="2147484394" r:id="rId13"/>
    <p:sldLayoutId id="2147484395" r:id="rId14"/>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5113"/>
            <a:ext cx="8239125" cy="4429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9525"/>
            <a:ext cx="8239125" cy="8255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title</a:t>
            </a:r>
          </a:p>
          <a:p>
            <a:pPr lvl="1"/>
            <a:r>
              <a:rPr lang="en-US" smtClean="0"/>
              <a:t>Second level</a:t>
            </a:r>
          </a:p>
          <a:p>
            <a:pPr lvl="2"/>
            <a:r>
              <a:rPr lang="en-US" smtClean="0"/>
              <a:t>Third level</a:t>
            </a:r>
          </a:p>
        </p:txBody>
      </p:sp>
      <p:pic>
        <p:nvPicPr>
          <p:cNvPr id="2052" name="Picture 4" descr="dell_white_logo.png"/>
          <p:cNvPicPr>
            <a:picLocks noChangeAspect="1"/>
          </p:cNvPicPr>
          <p:nvPr/>
        </p:nvPicPr>
        <p:blipFill>
          <a:blip r:embed="rId9" cstate="print"/>
          <a:srcRect/>
          <a:stretch>
            <a:fillRect/>
          </a:stretch>
        </p:blipFill>
        <p:spPr bwMode="black">
          <a:xfrm>
            <a:off x="8193088" y="6226175"/>
            <a:ext cx="573087" cy="573088"/>
          </a:xfrm>
          <a:prstGeom prst="rect">
            <a:avLst/>
          </a:prstGeom>
          <a:noFill/>
          <a:ln w="9525">
            <a:noFill/>
            <a:miter lim="800000"/>
            <a:headEnd/>
            <a:tailEnd/>
          </a:ln>
        </p:spPr>
      </p:pic>
      <p:sp>
        <p:nvSpPr>
          <p:cNvPr id="15" name="TextBox 14" hidden="1"/>
          <p:cNvSpPr txBox="1"/>
          <p:nvPr/>
        </p:nvSpPr>
        <p:spPr>
          <a:xfrm>
            <a:off x="1895475" y="6454775"/>
            <a:ext cx="649288" cy="138113"/>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B8D0290F-9E23-41BA-BCF9-EF3BA4816832}" type="datetime1">
              <a:rPr lang="en-US" sz="1000">
                <a:solidFill>
                  <a:schemeClr val="tx2"/>
                </a:solidFill>
                <a:latin typeface="+mn-lt"/>
                <a:cs typeface="+mn-cs"/>
              </a:rPr>
              <a:pPr>
                <a:lnSpc>
                  <a:spcPct val="90000"/>
                </a:lnSpc>
                <a:spcBef>
                  <a:spcPts val="600"/>
                </a:spcBef>
                <a:spcAft>
                  <a:spcPts val="0"/>
                </a:spcAft>
                <a:buClr>
                  <a:schemeClr val="bg1"/>
                </a:buClr>
                <a:defRPr/>
              </a:pPr>
              <a:t>9/15/2015</a:t>
            </a:fld>
            <a:endParaRPr lang="en-US" sz="1000" dirty="0">
              <a:solidFill>
                <a:schemeClr val="tx2"/>
              </a:solidFill>
              <a:latin typeface="+mn-lt"/>
              <a:cs typeface="+mn-cs"/>
            </a:endParaRPr>
          </a:p>
        </p:txBody>
      </p:sp>
      <p:sp>
        <p:nvSpPr>
          <p:cNvPr id="13" name="TextBox 12"/>
          <p:cNvSpPr txBox="1"/>
          <p:nvPr/>
        </p:nvSpPr>
        <p:spPr>
          <a:xfrm>
            <a:off x="439738" y="6457950"/>
            <a:ext cx="265112" cy="119063"/>
          </a:xfrm>
          <a:prstGeom prst="rect">
            <a:avLst/>
          </a:prstGeom>
        </p:spPr>
        <p:txBody>
          <a:bodyPr lIns="0" tIns="0" rIns="0" bIns="0" anchor="ctr"/>
          <a:lstStyle/>
          <a:p>
            <a:pPr>
              <a:lnSpc>
                <a:spcPct val="90000"/>
              </a:lnSpc>
              <a:buClr>
                <a:schemeClr val="bg1"/>
              </a:buClr>
              <a:defRPr/>
            </a:pPr>
            <a:fld id="{9B2BC47C-C419-4ADE-80DC-D9ED801849BC}" type="slidenum">
              <a:rPr lang="en-US" sz="900">
                <a:solidFill>
                  <a:schemeClr val="tx2"/>
                </a:solidFill>
                <a:latin typeface="+mn-lt"/>
                <a:cs typeface="+mn-cs"/>
              </a:rPr>
              <a:pPr>
                <a:lnSpc>
                  <a:spcPct val="90000"/>
                </a:lnSpc>
                <a:buClr>
                  <a:schemeClr val="bg1"/>
                </a:buClr>
                <a:defRPr/>
              </a:pPr>
              <a:t>‹#›</a:t>
            </a:fld>
            <a:endParaRPr lang="en-US" sz="900" dirty="0">
              <a:solidFill>
                <a:schemeClr val="tx2"/>
              </a:solidFill>
              <a:latin typeface="+mn-lt"/>
              <a:cs typeface="+mn-cs"/>
            </a:endParaRPr>
          </a:p>
        </p:txBody>
      </p:sp>
      <p:sp>
        <p:nvSpPr>
          <p:cNvPr id="8" name="TextBox 7"/>
          <p:cNvSpPr txBox="1"/>
          <p:nvPr/>
        </p:nvSpPr>
        <p:spPr bwMode="black">
          <a:xfrm>
            <a:off x="5349875" y="6437313"/>
            <a:ext cx="2743200" cy="153987"/>
          </a:xfrm>
          <a:prstGeom prst="rect">
            <a:avLst/>
          </a:prstGeom>
          <a:noFill/>
        </p:spPr>
        <p:txBody>
          <a:bodyPr lIns="0" tIns="0" rIns="0" bIns="0">
            <a:spAutoFit/>
          </a:bodyPr>
          <a:lstStyle/>
          <a:p>
            <a:pPr algn="r">
              <a:defRPr/>
            </a:pPr>
            <a:r>
              <a:rPr lang="en-US" sz="1000" dirty="0">
                <a:solidFill>
                  <a:schemeClr val="tx2"/>
                </a:solidFill>
                <a:latin typeface="+mn-lt"/>
                <a:cs typeface="+mn-cs"/>
              </a:rPr>
              <a:t>Global Marketing</a:t>
            </a:r>
          </a:p>
        </p:txBody>
      </p:sp>
      <p:sp>
        <p:nvSpPr>
          <p:cNvPr id="9" name="TextBox 8"/>
          <p:cNvSpPr txBox="1"/>
          <p:nvPr/>
        </p:nvSpPr>
        <p:spPr>
          <a:xfrm>
            <a:off x="752475" y="6446838"/>
            <a:ext cx="933450" cy="139700"/>
          </a:xfrm>
          <a:prstGeom prst="rect">
            <a:avLst/>
          </a:prstGeom>
        </p:spPr>
        <p:txBody>
          <a:bodyPr lIns="0" tIns="0" rIns="0" bIns="0" anchor="ctr">
            <a:spAutoFit/>
          </a:bodyPr>
          <a:lstStyle/>
          <a:p>
            <a:pPr>
              <a:lnSpc>
                <a:spcPct val="90000"/>
              </a:lnSpc>
              <a:buClr>
                <a:schemeClr val="bg1"/>
              </a:buClr>
              <a:defRPr/>
            </a:pPr>
            <a:r>
              <a:rPr lang="en-US" sz="1000" dirty="0">
                <a:solidFill>
                  <a:schemeClr val="tx2"/>
                </a:solidFill>
                <a:latin typeface="+mn-lt"/>
                <a:cs typeface="+mn-cs"/>
              </a:rPr>
              <a:t>Confidential</a:t>
            </a:r>
          </a:p>
        </p:txBody>
      </p:sp>
    </p:spTree>
  </p:cSld>
  <p:clrMap bg1="dk2" tx1="lt1" bg2="dk1" tx2="lt2" accent1="accent1" accent2="accent2" accent3="accent3" accent4="accent4" accent5="accent5" accent6="accent6" hlink="hlink" folHlink="folHlink"/>
  <p:sldLayoutIdLst>
    <p:sldLayoutId id="2147484405" r:id="rId1"/>
    <p:sldLayoutId id="2147484406" r:id="rId2"/>
    <p:sldLayoutId id="2147484407" r:id="rId3"/>
    <p:sldLayoutId id="2147484408" r:id="rId4"/>
    <p:sldLayoutId id="2147484396" r:id="rId5"/>
    <p:sldLayoutId id="2147484397" r:id="rId6"/>
    <p:sldLayoutId id="2147484409" r:id="rId7"/>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tx2"/>
        </a:buClr>
        <a:buFont typeface="Arial" charset="0"/>
        <a:buChar char="•"/>
        <a:defRPr sz="2000">
          <a:solidFill>
            <a:schemeClr val="tx2"/>
          </a:solidFill>
          <a:latin typeface="Museo Sans For Dell" pitchFamily="2" charset="0"/>
          <a:ea typeface="Museo Sans For Dell" pitchFamily="2" charset="0"/>
          <a:cs typeface="Museo Sans For Dell" pitchFamily="2" charset="0"/>
        </a:defRPr>
      </a:lvl1pPr>
      <a:lvl2pPr marL="574675" indent="-223838" algn="l" rtl="0" eaLnBrk="0" fontAlgn="base" hangingPunct="0">
        <a:lnSpc>
          <a:spcPct val="90000"/>
        </a:lnSpc>
        <a:spcBef>
          <a:spcPts val="300"/>
        </a:spcBef>
        <a:spcAft>
          <a:spcPct val="0"/>
        </a:spcAft>
        <a:buClr>
          <a:schemeClr val="tx2"/>
        </a:buClr>
        <a:buSzPct val="100000"/>
        <a:buFont typeface="Museo Sans For Dell" pitchFamily="2" charset="0"/>
        <a:buChar char="–"/>
        <a:defRPr>
          <a:solidFill>
            <a:schemeClr val="tx2"/>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tx2"/>
        </a:buClr>
        <a:buFont typeface="Museo Sans For Dell" pitchFamily="2" charset="0"/>
        <a:buChar char="›"/>
        <a:defRPr sz="1600">
          <a:solidFill>
            <a:schemeClr val="tx2"/>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wmf"/></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www.thetechherald.com/article.php/201115/7044/Malaysian-group-hits-Barracuda-Networks-Update?utm_source=feedburner&amp;utm_medium=feed&amp;utm_campaign=Feed:+SecurityBloggersNetwork+(Security+Bloggers+Network)" TargetMode="External"/><Relationship Id="rId5" Type="http://schemas.openxmlformats.org/officeDocument/2006/relationships/hyperlink" Target="http://www.xiom.com/whid" TargetMode="External"/><Relationship Id="rId4" Type="http://schemas.openxmlformats.org/officeDocument/2006/relationships/hyperlink" Target="http://www.cnbc.com/id/15840232?play=1&amp;video=1715638811"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3.png"/><Relationship Id="rId3" Type="http://schemas.openxmlformats.org/officeDocument/2006/relationships/image" Target="../media/image6.png"/><Relationship Id="rId7" Type="http://schemas.openxmlformats.org/officeDocument/2006/relationships/image" Target="../media/image20.png"/><Relationship Id="rId12"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6.jpe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3.jpeg"/><Relationship Id="rId9" Type="http://schemas.openxmlformats.org/officeDocument/2006/relationships/hyperlink" Target="http://en.wikipedia.org/wiki/File:Google_Play_logo.png" TargetMode="External"/><Relationship Id="rId1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ctrTitle"/>
          </p:nvPr>
        </p:nvSpPr>
        <p:spPr>
          <a:xfrm>
            <a:off x="457200" y="2733477"/>
            <a:ext cx="6299200" cy="512961"/>
          </a:xfrm>
        </p:spPr>
        <p:txBody>
          <a:bodyPr/>
          <a:lstStyle/>
          <a:p>
            <a:pPr eaLnBrk="1" hangingPunct="1"/>
            <a:r>
              <a:rPr lang="en-US" dirty="0"/>
              <a:t>Secure Remote Access (SRA) </a:t>
            </a:r>
            <a:r>
              <a:rPr lang="en-US" dirty="0" smtClean="0"/>
              <a:t> </a:t>
            </a:r>
            <a:endParaRPr lang="en-US" dirty="0"/>
          </a:p>
        </p:txBody>
      </p:sp>
      <p:sp>
        <p:nvSpPr>
          <p:cNvPr id="2" name="Subtitle 1"/>
          <p:cNvSpPr>
            <a:spLocks noGrp="1"/>
          </p:cNvSpPr>
          <p:nvPr>
            <p:ph type="subTitle" idx="1"/>
          </p:nvPr>
        </p:nvSpPr>
        <p:spPr/>
        <p:txBody>
          <a:bodyPr/>
          <a:lstStyle/>
          <a:p>
            <a:endParaRPr lang="es-ES"/>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Connect feature chart</a:t>
            </a:r>
            <a:endParaRPr lang="en-US" dirty="0"/>
          </a:p>
        </p:txBody>
      </p:sp>
      <p:graphicFrame>
        <p:nvGraphicFramePr>
          <p:cNvPr id="5" name="Table 4"/>
          <p:cNvGraphicFramePr>
            <a:graphicFrameLocks noGrp="1"/>
          </p:cNvGraphicFramePr>
          <p:nvPr/>
        </p:nvGraphicFramePr>
        <p:xfrm>
          <a:off x="320633" y="760021"/>
          <a:ext cx="8585860" cy="5249554"/>
        </p:xfrm>
        <a:graphic>
          <a:graphicData uri="http://schemas.openxmlformats.org/drawingml/2006/table">
            <a:tbl>
              <a:tblPr/>
              <a:tblGrid>
                <a:gridCol w="1604744"/>
                <a:gridCol w="1532772"/>
                <a:gridCol w="1532772"/>
                <a:gridCol w="1447187"/>
                <a:gridCol w="910326"/>
                <a:gridCol w="1558059"/>
              </a:tblGrid>
              <a:tr h="121841">
                <a:tc>
                  <a:txBody>
                    <a:bodyPr/>
                    <a:lstStyle/>
                    <a:p>
                      <a:pPr algn="l" fontAlgn="ctr"/>
                      <a:r>
                        <a:rPr lang="en-US" sz="700" b="0" i="0" u="none" strike="noStrike" dirty="0">
                          <a:solidFill>
                            <a:schemeClr val="tx2"/>
                          </a:solidFill>
                          <a:latin typeface="+mn-lt"/>
                        </a:rPr>
                        <a:t>Features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700" b="0" i="0" u="none" strike="noStrike">
                          <a:solidFill>
                            <a:schemeClr val="tx2"/>
                          </a:solidFill>
                          <a:latin typeface="+mn-lt"/>
                        </a:rPr>
                        <a:t>iOS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700" b="0" i="0" u="none" strike="noStrike">
                          <a:solidFill>
                            <a:schemeClr val="tx2"/>
                          </a:solidFill>
                          <a:latin typeface="+mn-lt"/>
                        </a:rPr>
                        <a:t>OS X/ Mac </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700" b="0" i="0" u="none" strike="noStrike">
                          <a:solidFill>
                            <a:schemeClr val="tx2"/>
                          </a:solidFill>
                          <a:latin typeface="+mn-lt"/>
                        </a:rPr>
                        <a:t>Android</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700" b="0" i="0" u="none" strike="noStrike">
                          <a:solidFill>
                            <a:schemeClr val="tx2"/>
                          </a:solidFill>
                          <a:latin typeface="+mn-lt"/>
                        </a:rPr>
                        <a:t>Kindle Fire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700" b="0" i="0" u="none" strike="noStrike" dirty="0">
                          <a:solidFill>
                            <a:schemeClr val="tx2"/>
                          </a:solidFill>
                          <a:latin typeface="+mn-lt"/>
                        </a:rPr>
                        <a:t>Windows 8.1</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1841">
                <a:tc>
                  <a:txBody>
                    <a:bodyPr/>
                    <a:lstStyle/>
                    <a:p>
                      <a:pPr algn="l" fontAlgn="ctr"/>
                      <a:r>
                        <a:rPr lang="en-US" sz="700" b="0" i="0" u="none" strike="noStrike" dirty="0">
                          <a:solidFill>
                            <a:srgbClr val="000000"/>
                          </a:solidFill>
                          <a:latin typeface="+mn-lt"/>
                        </a:rPr>
                        <a:t>App Distribution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App Store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Mac App Store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Google Play</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Amazon Appstore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dirty="0">
                          <a:solidFill>
                            <a:srgbClr val="000000"/>
                          </a:solidFill>
                          <a:latin typeface="+mn-lt"/>
                        </a:rPr>
                        <a:t>In box</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dirty="0">
                          <a:solidFill>
                            <a:srgbClr val="000000"/>
                          </a:solidFill>
                          <a:latin typeface="+mn-lt"/>
                        </a:rPr>
                        <a:t>Layer-3 VPN connectivity (SSL VPN)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5</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t"/>
                      <a:r>
                        <a:rPr lang="en-US" sz="700" b="0" i="0" u="none" strike="noStrike" dirty="0">
                          <a:solidFill>
                            <a:srgbClr val="000000"/>
                          </a:solidFill>
                          <a:latin typeface="+mn-lt"/>
                        </a:rPr>
                        <a:t>Connect on Demand</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No</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No</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Yes</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t"/>
                      <a:r>
                        <a:rPr lang="en-US" sz="700" b="0" i="0" u="none" strike="noStrike" dirty="0">
                          <a:solidFill>
                            <a:srgbClr val="000000"/>
                          </a:solidFill>
                          <a:latin typeface="+mn-lt"/>
                        </a:rPr>
                        <a:t>Configurable Trusted Networks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No</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No</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Yes</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dirty="0">
                          <a:solidFill>
                            <a:srgbClr val="000000"/>
                          </a:solidFill>
                          <a:latin typeface="+mn-lt"/>
                        </a:rPr>
                        <a:t>Network Awareness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7933">
                <a:tc>
                  <a:txBody>
                    <a:bodyPr/>
                    <a:lstStyle/>
                    <a:p>
                      <a:pPr algn="l" fontAlgn="ctr"/>
                      <a:r>
                        <a:rPr lang="en-US" sz="700" b="0" i="0" u="none" strike="noStrike">
                          <a:solidFill>
                            <a:srgbClr val="000000"/>
                          </a:solidFill>
                          <a:latin typeface="+mn-lt"/>
                        </a:rPr>
                        <a:t>Credential caching</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1841">
                <a:tc>
                  <a:txBody>
                    <a:bodyPr/>
                    <a:lstStyle/>
                    <a:p>
                      <a:pPr algn="l" fontAlgn="t"/>
                      <a:r>
                        <a:rPr lang="en-US" sz="700" b="0" i="0" u="none" strike="noStrike" dirty="0">
                          <a:solidFill>
                            <a:srgbClr val="000000"/>
                          </a:solidFill>
                          <a:latin typeface="+mn-lt"/>
                        </a:rPr>
                        <a:t>URL Control</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5866">
                <a:tc>
                  <a:txBody>
                    <a:bodyPr/>
                    <a:lstStyle/>
                    <a:p>
                      <a:pPr algn="l" fontAlgn="ctr"/>
                      <a:r>
                        <a:rPr lang="en-US" sz="700" b="0" i="0" u="none" strike="noStrike" dirty="0">
                          <a:solidFill>
                            <a:srgbClr val="000000"/>
                          </a:solidFill>
                          <a:latin typeface="+mn-lt"/>
                        </a:rPr>
                        <a:t>Basic authentication (Username\Password)</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5866">
                <a:tc>
                  <a:txBody>
                    <a:bodyPr/>
                    <a:lstStyle/>
                    <a:p>
                      <a:pPr algn="l" fontAlgn="ctr"/>
                      <a:r>
                        <a:rPr lang="en-US" sz="700" b="0" i="0" u="none" strike="noStrike">
                          <a:solidFill>
                            <a:srgbClr val="000000"/>
                          </a:solidFill>
                          <a:latin typeface="+mn-lt"/>
                        </a:rPr>
                        <a:t>Two-Factor Authentication (Dell Defender\OTP\RADIUS)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Client certificate authentication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7933">
                <a:tc>
                  <a:txBody>
                    <a:bodyPr/>
                    <a:lstStyle/>
                    <a:p>
                      <a:pPr algn="l" fontAlgn="ctr"/>
                      <a:r>
                        <a:rPr lang="en-US" sz="700" b="0" i="0" u="none" strike="noStrike">
                          <a:solidFill>
                            <a:srgbClr val="000000"/>
                          </a:solidFill>
                          <a:latin typeface="+mn-lt"/>
                        </a:rPr>
                        <a:t>Password change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dirty="0">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7933">
                <a:tc>
                  <a:txBody>
                    <a:bodyPr/>
                    <a:lstStyle/>
                    <a:p>
                      <a:pPr algn="l" fontAlgn="ctr"/>
                      <a:r>
                        <a:rPr lang="en-US" sz="700" b="0" i="0" u="none" strike="noStrike">
                          <a:solidFill>
                            <a:srgbClr val="000000"/>
                          </a:solidFill>
                          <a:latin typeface="+mn-lt"/>
                        </a:rPr>
                        <a:t>Windows Domain SSO for VPN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7933">
                <a:tc>
                  <a:txBody>
                    <a:bodyPr/>
                    <a:lstStyle/>
                    <a:p>
                      <a:pPr algn="l" fontAlgn="ctr"/>
                      <a:r>
                        <a:rPr lang="en-US" sz="700" b="0" i="0" u="none" strike="noStrike">
                          <a:solidFill>
                            <a:srgbClr val="000000"/>
                          </a:solidFill>
                          <a:latin typeface="+mn-lt"/>
                        </a:rPr>
                        <a:t>Split-tunnel\Tunnel-all routing</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IPv6 Support</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4</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4</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4</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4</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4</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SSLv3.0\TLS 1.0, 1.1, 1.2</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dirty="0">
                          <a:solidFill>
                            <a:srgbClr val="000000"/>
                          </a:solidFill>
                          <a:latin typeface="+mn-lt"/>
                        </a:rPr>
                        <a:t>Yes</a:t>
                      </a:r>
                      <a:r>
                        <a:rPr lang="en-US" sz="700" b="0" i="0" u="none" strike="noStrike" baseline="30000" dirty="0">
                          <a:solidFill>
                            <a:srgbClr val="000000"/>
                          </a:solidFill>
                          <a:latin typeface="+mn-lt"/>
                        </a:rPr>
                        <a:t>3</a:t>
                      </a:r>
                      <a:endParaRPr lang="en-US" sz="700" b="0" i="0" u="none" strike="noStrike" dirty="0">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Compression of data over VPN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ESP Mode (UDP transport)</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Network Conflict Resolution</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r>
                        <a:rPr lang="en-US" sz="700" b="0" i="0" u="none" strike="noStrike" baseline="30000">
                          <a:solidFill>
                            <a:srgbClr val="000000"/>
                          </a:solidFill>
                          <a:latin typeface="+mn-lt"/>
                        </a:rPr>
                        <a:t>1</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65526">
                <a:tc>
                  <a:txBody>
                    <a:bodyPr/>
                    <a:lstStyle/>
                    <a:p>
                      <a:pPr algn="l" fontAlgn="ctr"/>
                      <a:r>
                        <a:rPr lang="en-US" sz="700" b="0" i="0" u="none" strike="noStrike">
                          <a:solidFill>
                            <a:srgbClr val="000000"/>
                          </a:solidFill>
                          <a:latin typeface="+mn-lt"/>
                        </a:rPr>
                        <a:t>End Point Control</a:t>
                      </a:r>
                      <a:r>
                        <a:rPr lang="en-US" sz="700" b="0" i="0" u="none" strike="noStrike" baseline="30000">
                          <a:solidFill>
                            <a:srgbClr val="000000"/>
                          </a:solidFill>
                          <a:latin typeface="+mn-lt"/>
                        </a:rPr>
                        <a:t>3</a:t>
                      </a:r>
                      <a:endParaRPr lang="en-US" sz="700" b="0" i="0" u="none" strike="noStrike">
                        <a:solidFill>
                          <a:srgbClr val="000000"/>
                        </a:solidFill>
                        <a:latin typeface="+mn-lt"/>
                      </a:endParaRP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Jailbreak, Certificate, OS version, DeviceID</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dirty="0">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Root, Certificate, OS version, DeviceID, Anti-Virus software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Root, Certificate, OS version, DeviceID, Anti-Virus software</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Limited</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ctr"/>
                      <a:r>
                        <a:rPr lang="en-US" sz="700" b="0" i="0" u="none" strike="noStrike">
                          <a:solidFill>
                            <a:srgbClr val="000000"/>
                          </a:solidFill>
                          <a:latin typeface="+mn-lt"/>
                        </a:rPr>
                        <a:t>File Reader/ Bookmarks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No</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3683">
                <a:tc>
                  <a:txBody>
                    <a:bodyPr/>
                    <a:lstStyle/>
                    <a:p>
                      <a:pPr algn="l" fontAlgn="t"/>
                      <a:r>
                        <a:rPr lang="en-US" sz="700" b="0" i="0" u="none" strike="noStrike">
                          <a:solidFill>
                            <a:srgbClr val="000000"/>
                          </a:solidFill>
                          <a:latin typeface="+mn-lt"/>
                        </a:rPr>
                        <a:t>RDP Bookmarks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Dell Wyse Pocket Cloud Pro, 2X RDP</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N/A</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Dell Wyse Pocket Cloud Pro, 2X RDP, Remote RDP Lite/Enterprise</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2X RDP</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0118">
                <a:tc>
                  <a:txBody>
                    <a:bodyPr/>
                    <a:lstStyle/>
                    <a:p>
                      <a:pPr algn="l" fontAlgn="t"/>
                      <a:r>
                        <a:rPr lang="en-US" sz="700" b="0" i="0" u="none" strike="noStrike">
                          <a:solidFill>
                            <a:srgbClr val="000000"/>
                          </a:solidFill>
                          <a:latin typeface="+mn-lt"/>
                        </a:rPr>
                        <a:t>Citrix Receiver Bookmarks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N/A</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Yes</a:t>
                      </a:r>
                      <a:r>
                        <a:rPr lang="en-US" sz="700" b="0" i="0" u="none" strike="noStrike" baseline="30000">
                          <a:solidFill>
                            <a:srgbClr val="000000"/>
                          </a:solidFill>
                          <a:latin typeface="+mn-lt"/>
                        </a:rPr>
                        <a:t>2</a:t>
                      </a:r>
                      <a:endParaRPr lang="en-US" sz="700" b="0" i="0" u="none" strike="noStrike">
                        <a:solidFill>
                          <a:srgbClr val="000000"/>
                        </a:solidFill>
                        <a:latin typeface="+mn-lt"/>
                      </a:endParaRP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3683">
                <a:tc>
                  <a:txBody>
                    <a:bodyPr/>
                    <a:lstStyle/>
                    <a:p>
                      <a:pPr algn="l" fontAlgn="t"/>
                      <a:r>
                        <a:rPr lang="en-US" sz="700" b="0" i="0" u="none" strike="noStrike">
                          <a:solidFill>
                            <a:srgbClr val="000000"/>
                          </a:solidFill>
                          <a:latin typeface="+mn-lt"/>
                        </a:rPr>
                        <a:t>VNC Bookmarks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Remoter VNC</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dirty="0">
                          <a:solidFill>
                            <a:srgbClr val="000000"/>
                          </a:solidFill>
                          <a:latin typeface="+mn-lt"/>
                        </a:rPr>
                        <a:t>N/A</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Dell Wyse Pocket Cloud Pro, android-vnc-viewer</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N/A</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3683">
                <a:tc>
                  <a:txBody>
                    <a:bodyPr/>
                    <a:lstStyle/>
                    <a:p>
                      <a:pPr algn="l" fontAlgn="ctr"/>
                      <a:r>
                        <a:rPr lang="en-US" sz="700" b="0" i="0" u="none" strike="noStrike">
                          <a:solidFill>
                            <a:srgbClr val="000000"/>
                          </a:solidFill>
                          <a:latin typeface="+mn-lt"/>
                        </a:rPr>
                        <a:t>Web Bookmarks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Safari, Chrome</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N/A</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Any browser - configured in Android system settings</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700" b="0" i="0" u="none" strike="noStrike">
                          <a:solidFill>
                            <a:srgbClr val="000000"/>
                          </a:solidFill>
                          <a:latin typeface="+mn-lt"/>
                        </a:rPr>
                        <a:t>Silk Browser</a:t>
                      </a:r>
                    </a:p>
                  </a:txBody>
                  <a:tcPr marL="4145" marR="4145" marT="414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1841">
                <a:tc>
                  <a:txBody>
                    <a:bodyPr/>
                    <a:lstStyle/>
                    <a:p>
                      <a:pPr algn="l" fontAlgn="b"/>
                      <a:r>
                        <a:rPr lang="en-US" sz="700" b="0" i="0" u="none" strike="noStrike">
                          <a:solidFill>
                            <a:srgbClr val="000000"/>
                          </a:solidFill>
                          <a:latin typeface="+mn-lt"/>
                        </a:rPr>
                        <a:t>Terminal Bookmarks</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iSSH</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N/A</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ConnectBot</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000000"/>
                          </a:solidFill>
                          <a:latin typeface="+mn-lt"/>
                        </a:rPr>
                        <a:t>N/A</a:t>
                      </a:r>
                    </a:p>
                  </a:txBody>
                  <a:tcPr marL="4145" marR="4145" marT="41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5866">
                <a:tc>
                  <a:txBody>
                    <a:bodyPr/>
                    <a:lstStyle/>
                    <a:p>
                      <a:pPr algn="l" fontAlgn="ctr"/>
                      <a:r>
                        <a:rPr lang="en-US" sz="700" b="0" i="0" u="none" strike="noStrike">
                          <a:solidFill>
                            <a:srgbClr val="000000"/>
                          </a:solidFill>
                          <a:latin typeface="+mn-lt"/>
                        </a:rPr>
                        <a:t>MDM management of VPN connection profiles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dirty="0">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No</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latin typeface="+mn-lt"/>
                        </a:rPr>
                        <a:t>Yes</a:t>
                      </a:r>
                    </a:p>
                  </a:txBody>
                  <a:tcPr marL="4145" marR="4145" marT="41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21841">
                <a:tc gridSpan="5">
                  <a:txBody>
                    <a:bodyPr/>
                    <a:lstStyle/>
                    <a:p>
                      <a:pPr algn="l" fontAlgn="b"/>
                      <a:r>
                        <a:rPr lang="en-US" sz="700" b="0" i="0" u="none" strike="noStrike">
                          <a:solidFill>
                            <a:srgbClr val="000000"/>
                          </a:solidFill>
                          <a:latin typeface="+mn-lt"/>
                        </a:rPr>
                        <a:t>1.  This feature is supported on the E-Class SRA appliances only.  Please refer to the product release notes for the specific software version required to support this feature.</a:t>
                      </a:r>
                    </a:p>
                  </a:txBody>
                  <a:tcPr marL="4145" marR="4145" marT="414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latin typeface="+mn-lt"/>
                      </a:endParaRPr>
                    </a:p>
                  </a:txBody>
                  <a:tcPr marL="4145" marR="4145" marT="4145" marB="0" anchor="b">
                    <a:lnL>
                      <a:noFill/>
                    </a:lnL>
                    <a:lnR>
                      <a:noFill/>
                    </a:lnR>
                    <a:lnT w="6350" cap="flat" cmpd="sng" algn="ctr">
                      <a:solidFill>
                        <a:srgbClr val="000000"/>
                      </a:solidFill>
                      <a:prstDash val="solid"/>
                      <a:round/>
                      <a:headEnd type="none" w="med" len="med"/>
                      <a:tailEnd type="none" w="med" len="med"/>
                    </a:lnT>
                    <a:lnB>
                      <a:noFill/>
                    </a:lnB>
                  </a:tcPr>
                </a:tc>
              </a:tr>
              <a:tr h="121841">
                <a:tc gridSpan="2">
                  <a:txBody>
                    <a:bodyPr/>
                    <a:lstStyle/>
                    <a:p>
                      <a:pPr algn="l" fontAlgn="b"/>
                      <a:r>
                        <a:rPr lang="en-US" sz="700" b="0" i="0" u="none" strike="noStrike">
                          <a:solidFill>
                            <a:srgbClr val="000000"/>
                          </a:solidFill>
                          <a:latin typeface="+mn-lt"/>
                        </a:rPr>
                        <a:t>2.  This feature is supported on the SMB SRA appliances only.</a:t>
                      </a:r>
                    </a:p>
                  </a:txBody>
                  <a:tcPr marL="4145" marR="4145" marT="4145" marB="0" anchor="b">
                    <a:lnL>
                      <a:noFill/>
                    </a:lnL>
                    <a:lnR>
                      <a:noFill/>
                    </a:lnR>
                    <a:lnT>
                      <a:noFill/>
                    </a:lnT>
                    <a:lnB>
                      <a:noFill/>
                    </a:lnB>
                  </a:tcPr>
                </a:tc>
                <a:tc hMerge="1">
                  <a:txBody>
                    <a:bodyPr/>
                    <a:lstStyle/>
                    <a:p>
                      <a:endParaRPr lang="en-US"/>
                    </a:p>
                  </a:txBody>
                  <a:tcPr/>
                </a:tc>
                <a:tc>
                  <a:txBody>
                    <a:bodyPr/>
                    <a:lstStyle/>
                    <a:p>
                      <a:pPr algn="l" fontAlgn="b"/>
                      <a:endParaRPr lang="en-US" sz="700" b="0" i="0" u="none" strike="noStrike">
                        <a:solidFill>
                          <a:srgbClr val="000000"/>
                        </a:solidFill>
                        <a:latin typeface="+mn-lt"/>
                      </a:endParaRPr>
                    </a:p>
                  </a:txBody>
                  <a:tcPr marL="4145" marR="4145" marT="4145" marB="0" anchor="b">
                    <a:lnL>
                      <a:noFill/>
                    </a:lnL>
                    <a:lnR>
                      <a:noFill/>
                    </a:lnR>
                    <a:lnT>
                      <a:noFill/>
                    </a:lnT>
                    <a:lnB>
                      <a:noFill/>
                    </a:lnB>
                  </a:tcPr>
                </a:tc>
                <a:tc>
                  <a:txBody>
                    <a:bodyPr/>
                    <a:lstStyle/>
                    <a:p>
                      <a:pPr algn="l" fontAlgn="b"/>
                      <a:endParaRPr lang="en-US" sz="700" b="0" i="0" u="none" strike="noStrike" dirty="0">
                        <a:solidFill>
                          <a:srgbClr val="000000"/>
                        </a:solidFill>
                        <a:latin typeface="+mn-lt"/>
                      </a:endParaRPr>
                    </a:p>
                  </a:txBody>
                  <a:tcPr marL="4145" marR="4145" marT="4145" marB="0" anchor="b">
                    <a:lnL>
                      <a:noFill/>
                    </a:lnL>
                    <a:lnR>
                      <a:noFill/>
                    </a:lnR>
                    <a:lnT>
                      <a:noFill/>
                    </a:lnT>
                    <a:lnB>
                      <a:noFill/>
                    </a:lnB>
                  </a:tcPr>
                </a:tc>
                <a:tc>
                  <a:txBody>
                    <a:bodyPr/>
                    <a:lstStyle/>
                    <a:p>
                      <a:pPr algn="l" fontAlgn="b"/>
                      <a:endParaRPr lang="en-US" sz="700" b="0" i="0" u="none" strike="noStrike">
                        <a:solidFill>
                          <a:srgbClr val="000000"/>
                        </a:solidFill>
                        <a:latin typeface="+mn-lt"/>
                      </a:endParaRPr>
                    </a:p>
                  </a:txBody>
                  <a:tcPr marL="4145" marR="4145" marT="4145" marB="0" anchor="b">
                    <a:lnL>
                      <a:noFill/>
                    </a:lnL>
                    <a:lnR>
                      <a:noFill/>
                    </a:lnR>
                    <a:lnT>
                      <a:noFill/>
                    </a:lnT>
                    <a:lnB>
                      <a:noFill/>
                    </a:lnB>
                  </a:tcPr>
                </a:tc>
                <a:tc>
                  <a:txBody>
                    <a:bodyPr/>
                    <a:lstStyle/>
                    <a:p>
                      <a:pPr algn="l" fontAlgn="b"/>
                      <a:endParaRPr lang="en-US" sz="700" b="0" i="0" u="none" strike="noStrike">
                        <a:solidFill>
                          <a:srgbClr val="000000"/>
                        </a:solidFill>
                        <a:latin typeface="+mn-lt"/>
                      </a:endParaRPr>
                    </a:p>
                  </a:txBody>
                  <a:tcPr marL="4145" marR="4145" marT="4145" marB="0" anchor="b">
                    <a:lnL>
                      <a:noFill/>
                    </a:lnL>
                    <a:lnR>
                      <a:noFill/>
                    </a:lnR>
                    <a:lnT>
                      <a:noFill/>
                    </a:lnT>
                    <a:lnB>
                      <a:noFill/>
                    </a:lnB>
                  </a:tcPr>
                </a:tc>
              </a:tr>
              <a:tr h="121841">
                <a:tc gridSpan="5">
                  <a:txBody>
                    <a:bodyPr/>
                    <a:lstStyle/>
                    <a:p>
                      <a:pPr algn="l" fontAlgn="b"/>
                      <a:r>
                        <a:rPr lang="en-US" sz="700" b="0" i="0" u="none" strike="noStrike" dirty="0">
                          <a:solidFill>
                            <a:srgbClr val="000000"/>
                          </a:solidFill>
                          <a:latin typeface="+mn-lt"/>
                        </a:rPr>
                        <a:t>3.  This feature is supported on the SMB SRA and E-Class SRA appliances only.  Please refer to the product release notes for the specific software version required to support this feature.</a:t>
                      </a:r>
                    </a:p>
                  </a:txBody>
                  <a:tcPr marL="4145" marR="4145" marT="414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latin typeface="+mn-lt"/>
                      </a:endParaRPr>
                    </a:p>
                  </a:txBody>
                  <a:tcPr marL="4145" marR="4145" marT="4145" marB="0" anchor="b">
                    <a:lnL>
                      <a:noFill/>
                    </a:lnL>
                    <a:lnR>
                      <a:noFill/>
                    </a:lnR>
                    <a:lnT>
                      <a:noFill/>
                    </a:lnT>
                    <a:lnB>
                      <a:noFill/>
                    </a:lnB>
                  </a:tcPr>
                </a:tc>
              </a:tr>
              <a:tr h="121841">
                <a:tc gridSpan="6">
                  <a:txBody>
                    <a:bodyPr/>
                    <a:lstStyle/>
                    <a:p>
                      <a:pPr algn="l" fontAlgn="b"/>
                      <a:r>
                        <a:rPr lang="en-US" sz="700" b="0" i="0" u="none" strike="noStrike" dirty="0">
                          <a:solidFill>
                            <a:srgbClr val="000000"/>
                          </a:solidFill>
                          <a:latin typeface="+mn-lt"/>
                        </a:rPr>
                        <a:t>4.  This feature is supported on the SMB SRA, E-Class SRA and Next-Generation Firewall appliances.  Please refer to the product release notes for the software specific version required to support this feature.</a:t>
                      </a:r>
                    </a:p>
                  </a:txBody>
                  <a:tcPr marL="4145" marR="4145" marT="414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21841">
                <a:tc gridSpan="4">
                  <a:txBody>
                    <a:bodyPr/>
                    <a:lstStyle/>
                    <a:p>
                      <a:pPr algn="l" fontAlgn="b"/>
                      <a:r>
                        <a:rPr lang="en-US" sz="700" b="0" i="0" u="none" strike="noStrike">
                          <a:solidFill>
                            <a:srgbClr val="000000"/>
                          </a:solidFill>
                          <a:latin typeface="+mn-lt"/>
                        </a:rPr>
                        <a:t>5.  For the E-Class SRA appliances please refer to the product release notes for the specific software version required to support this feature.</a:t>
                      </a:r>
                    </a:p>
                  </a:txBody>
                  <a:tcPr marL="4145" marR="4145" marT="414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dirty="0">
                        <a:solidFill>
                          <a:srgbClr val="000000"/>
                        </a:solidFill>
                        <a:latin typeface="+mn-lt"/>
                      </a:endParaRPr>
                    </a:p>
                  </a:txBody>
                  <a:tcPr marL="4145" marR="4145" marT="4145" marB="0" anchor="b">
                    <a:lnL>
                      <a:noFill/>
                    </a:lnL>
                    <a:lnR>
                      <a:noFill/>
                    </a:lnR>
                    <a:lnT>
                      <a:noFill/>
                    </a:lnT>
                    <a:lnB>
                      <a:noFill/>
                    </a:lnB>
                  </a:tcPr>
                </a:tc>
                <a:tc>
                  <a:txBody>
                    <a:bodyPr/>
                    <a:lstStyle/>
                    <a:p>
                      <a:pPr algn="l" fontAlgn="b"/>
                      <a:endParaRPr lang="en-US" sz="700" b="0" i="0" u="none" strike="noStrike" dirty="0">
                        <a:solidFill>
                          <a:srgbClr val="000000"/>
                        </a:solidFill>
                        <a:latin typeface="+mn-lt"/>
                      </a:endParaRPr>
                    </a:p>
                  </a:txBody>
                  <a:tcPr marL="4145" marR="4145" marT="4145" marB="0" anchor="b">
                    <a:lnL>
                      <a:noFill/>
                    </a:lnL>
                    <a:lnR>
                      <a:noFill/>
                    </a:lnR>
                    <a:lnT>
                      <a:noFill/>
                    </a:lnT>
                    <a:lnB>
                      <a:noFill/>
                    </a:lnB>
                  </a:tcPr>
                </a:tc>
              </a:tr>
            </a:tbl>
          </a:graphicData>
        </a:graphic>
      </p:graphicFrame>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38150" y="166688"/>
            <a:ext cx="8248650" cy="442912"/>
          </a:xfrm>
        </p:spPr>
        <p:txBody>
          <a:bodyPr/>
          <a:lstStyle/>
          <a:p>
            <a:pPr eaLnBrk="1" hangingPunct="1"/>
            <a:r>
              <a:rPr lang="en-US" dirty="0" smtClean="0"/>
              <a:t>Application offloading for web applications</a:t>
            </a:r>
          </a:p>
        </p:txBody>
      </p:sp>
      <p:sp>
        <p:nvSpPr>
          <p:cNvPr id="4" name="Rectangle 3"/>
          <p:cNvSpPr>
            <a:spLocks noGrp="1" noChangeArrowheads="1"/>
          </p:cNvSpPr>
          <p:nvPr>
            <p:ph idx="4294967295"/>
          </p:nvPr>
        </p:nvSpPr>
        <p:spPr>
          <a:xfrm>
            <a:off x="104775" y="862013"/>
            <a:ext cx="4013200" cy="4849812"/>
          </a:xfrm>
        </p:spPr>
        <p:txBody>
          <a:bodyPr/>
          <a:lstStyle/>
          <a:p>
            <a:pPr marL="347663" indent="-285750" eaLnBrk="1" hangingPunct="1">
              <a:lnSpc>
                <a:spcPct val="85000"/>
              </a:lnSpc>
              <a:buFont typeface="Wingdings" pitchFamily="2" charset="2"/>
              <a:buNone/>
              <a:defRPr/>
            </a:pPr>
            <a:r>
              <a:rPr lang="en-US" sz="1800" b="1" dirty="0" smtClean="0">
                <a:solidFill>
                  <a:srgbClr val="444444"/>
                </a:solidFill>
                <a:latin typeface="+mn-lt"/>
              </a:rPr>
              <a:t>Application Offloading:</a:t>
            </a:r>
          </a:p>
          <a:p>
            <a:pPr marL="233363" indent="-233363" eaLnBrk="1" hangingPunct="1">
              <a:lnSpc>
                <a:spcPct val="85000"/>
              </a:lnSpc>
              <a:buFont typeface="Arial" pitchFamily="34" charset="0"/>
              <a:buChar char="•"/>
              <a:defRPr/>
            </a:pPr>
            <a:r>
              <a:rPr lang="en-US" sz="1400" dirty="0" smtClean="0">
                <a:solidFill>
                  <a:srgbClr val="444444"/>
                </a:solidFill>
                <a:latin typeface="+mn-lt"/>
              </a:rPr>
              <a:t>This method avoids rewriting of URLs and is ideal for supporting complex web applications that use AJAX and Javascript.</a:t>
            </a:r>
          </a:p>
          <a:p>
            <a:pPr marL="233363" indent="-233363" eaLnBrk="1" hangingPunct="1">
              <a:lnSpc>
                <a:spcPct val="85000"/>
              </a:lnSpc>
              <a:buFont typeface="Arial" pitchFamily="34" charset="0"/>
              <a:buChar char="•"/>
              <a:defRPr/>
            </a:pPr>
            <a:r>
              <a:rPr lang="en-US" sz="1400" dirty="0" smtClean="0">
                <a:solidFill>
                  <a:srgbClr val="444444"/>
                </a:solidFill>
                <a:latin typeface="+mn-lt"/>
              </a:rPr>
              <a:t>To control access to internal Web sites using host, URL or port based access policies. </a:t>
            </a:r>
          </a:p>
          <a:p>
            <a:pPr marL="233363" indent="-233363" eaLnBrk="1" hangingPunct="1">
              <a:lnSpc>
                <a:spcPct val="85000"/>
              </a:lnSpc>
              <a:buFont typeface="Arial" pitchFamily="34" charset="0"/>
              <a:buChar char="•"/>
              <a:defRPr/>
            </a:pPr>
            <a:r>
              <a:rPr lang="en-US" sz="1400" dirty="0" smtClean="0">
                <a:solidFill>
                  <a:srgbClr val="444444"/>
                </a:solidFill>
                <a:latin typeface="+mn-lt"/>
              </a:rPr>
              <a:t>Enable ActiveSync support for mail/calendar/contacts on Android/</a:t>
            </a:r>
            <a:r>
              <a:rPr lang="en-US" sz="1400" dirty="0" err="1" smtClean="0">
                <a:solidFill>
                  <a:srgbClr val="444444"/>
                </a:solidFill>
                <a:latin typeface="+mn-lt"/>
              </a:rPr>
              <a:t>iOS</a:t>
            </a:r>
            <a:r>
              <a:rPr lang="en-US" sz="1400" dirty="0" smtClean="0">
                <a:solidFill>
                  <a:srgbClr val="444444"/>
                </a:solidFill>
                <a:latin typeface="+mn-lt"/>
              </a:rPr>
              <a:t>/Windows Phone</a:t>
            </a:r>
          </a:p>
          <a:p>
            <a:pPr marL="233363" indent="-233363" eaLnBrk="1" hangingPunct="1">
              <a:lnSpc>
                <a:spcPct val="85000"/>
              </a:lnSpc>
              <a:buFont typeface="Arial" pitchFamily="34" charset="0"/>
              <a:buChar char="•"/>
              <a:defRPr/>
            </a:pPr>
            <a:r>
              <a:rPr lang="en-US" sz="1400" dirty="0" smtClean="0">
                <a:solidFill>
                  <a:srgbClr val="444444"/>
                </a:solidFill>
                <a:latin typeface="+mn-lt"/>
              </a:rPr>
              <a:t>Use in conjunction with WAF to scan traffic for OWASP Top 10 and other threats </a:t>
            </a:r>
          </a:p>
          <a:p>
            <a:pPr marL="233363" indent="-233363" eaLnBrk="1" hangingPunct="1">
              <a:lnSpc>
                <a:spcPct val="85000"/>
              </a:lnSpc>
              <a:buFont typeface="Arial" pitchFamily="34" charset="0"/>
              <a:buChar char="•"/>
              <a:defRPr/>
            </a:pPr>
            <a:r>
              <a:rPr lang="en-US" sz="1400" dirty="0" smtClean="0">
                <a:solidFill>
                  <a:srgbClr val="444444"/>
                </a:solidFill>
                <a:latin typeface="+mn-lt"/>
              </a:rPr>
              <a:t>As an SSL Offloader to offload crypto operations for Web servers</a:t>
            </a:r>
          </a:p>
          <a:p>
            <a:pPr marL="233363" indent="-233363" eaLnBrk="1" hangingPunct="1">
              <a:lnSpc>
                <a:spcPct val="85000"/>
              </a:lnSpc>
              <a:buFont typeface="Arial" pitchFamily="34" charset="0"/>
              <a:buChar char="•"/>
              <a:defRPr/>
            </a:pPr>
            <a:r>
              <a:rPr lang="en-US" sz="1400" dirty="0" smtClean="0">
                <a:solidFill>
                  <a:srgbClr val="444444"/>
                </a:solidFill>
                <a:latin typeface="+mn-lt"/>
              </a:rPr>
              <a:t>To add strong or stacked authentication, such as two-factor authentication, One Time Passwords (OTP), and client certificate authentication</a:t>
            </a:r>
          </a:p>
          <a:p>
            <a:pPr marL="233363" indent="-233363" eaLnBrk="1" hangingPunct="1">
              <a:lnSpc>
                <a:spcPct val="85000"/>
              </a:lnSpc>
              <a:buFont typeface="Arial" pitchFamily="34" charset="0"/>
              <a:buChar char="•"/>
              <a:defRPr/>
            </a:pPr>
            <a:r>
              <a:rPr lang="en-US" sz="1400" dirty="0" smtClean="0">
                <a:solidFill>
                  <a:srgbClr val="444444"/>
                </a:solidFill>
                <a:latin typeface="+mn-lt"/>
              </a:rPr>
              <a:t>As an SSL Accelerator to enhance throughput over Internet using caching, compression, connection persistence and multiplexing</a:t>
            </a:r>
          </a:p>
        </p:txBody>
      </p:sp>
      <p:pic>
        <p:nvPicPr>
          <p:cNvPr id="75778" name="Picture 2"/>
          <p:cNvPicPr>
            <a:picLocks noChangeAspect="1" noChangeArrowheads="1"/>
          </p:cNvPicPr>
          <p:nvPr/>
        </p:nvPicPr>
        <p:blipFill>
          <a:blip r:embed="rId3" cstate="print"/>
          <a:srcRect/>
          <a:stretch>
            <a:fillRect/>
          </a:stretch>
        </p:blipFill>
        <p:spPr bwMode="auto">
          <a:xfrm>
            <a:off x="4275138" y="801688"/>
            <a:ext cx="4678362" cy="27813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75779" name="Picture 3"/>
          <p:cNvPicPr>
            <a:picLocks noChangeAspect="1" noChangeArrowheads="1"/>
          </p:cNvPicPr>
          <p:nvPr/>
        </p:nvPicPr>
        <p:blipFill>
          <a:blip r:embed="rId4" cstate="print"/>
          <a:srcRect/>
          <a:stretch>
            <a:fillRect/>
          </a:stretch>
        </p:blipFill>
        <p:spPr bwMode="auto">
          <a:xfrm>
            <a:off x="4452938" y="3197225"/>
            <a:ext cx="4383087" cy="2949575"/>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38150" y="166688"/>
            <a:ext cx="8248650" cy="442912"/>
          </a:xfrm>
        </p:spPr>
        <p:txBody>
          <a:bodyPr/>
          <a:lstStyle/>
          <a:p>
            <a:pPr eaLnBrk="1" hangingPunct="1">
              <a:defRPr/>
            </a:pPr>
            <a:r>
              <a:rPr lang="en-US" dirty="0" smtClean="0">
                <a:latin typeface="+mj-lt"/>
              </a:rPr>
              <a:t>Application offloading for web applications</a:t>
            </a:r>
          </a:p>
        </p:txBody>
      </p:sp>
      <p:sp>
        <p:nvSpPr>
          <p:cNvPr id="6" name="Rectangle 4"/>
          <p:cNvSpPr>
            <a:spLocks noChangeArrowheads="1"/>
          </p:cNvSpPr>
          <p:nvPr/>
        </p:nvSpPr>
        <p:spPr bwMode="auto">
          <a:xfrm>
            <a:off x="1057275" y="3198813"/>
            <a:ext cx="2595563" cy="420687"/>
          </a:xfrm>
          <a:prstGeom prst="rect">
            <a:avLst/>
          </a:prstGeom>
          <a:solidFill>
            <a:srgbClr val="0085C3"/>
          </a:solidFill>
          <a:ln w="12700" algn="ctr">
            <a:solidFill>
              <a:schemeClr val="tx1"/>
            </a:solidFill>
            <a:miter lim="800000"/>
            <a:headEnd/>
            <a:tailEnd/>
          </a:ln>
        </p:spPr>
        <p:txBody>
          <a:bodyPr wrap="none" anchor="ctr"/>
          <a:lstStyle/>
          <a:p>
            <a:pPr>
              <a:defRPr/>
            </a:pPr>
            <a:r>
              <a:rPr lang="en-US" sz="1200" b="1" dirty="0">
                <a:solidFill>
                  <a:srgbClr val="EAEAEA"/>
                </a:solidFill>
                <a:latin typeface="+mn-lt"/>
                <a:cs typeface="Arial" pitchFamily="34" charset="0"/>
              </a:rPr>
              <a:t>GET /User/Profile.aspx</a:t>
            </a:r>
          </a:p>
          <a:p>
            <a:pPr>
              <a:defRPr/>
            </a:pPr>
            <a:r>
              <a:rPr lang="en-US" sz="1200" b="1" dirty="0">
                <a:solidFill>
                  <a:srgbClr val="EAEAEA"/>
                </a:solidFill>
                <a:latin typeface="+mn-lt"/>
                <a:cs typeface="Arial" pitchFamily="34" charset="0"/>
              </a:rPr>
              <a:t>Host: www.mycompany.com</a:t>
            </a:r>
          </a:p>
        </p:txBody>
      </p:sp>
      <p:sp>
        <p:nvSpPr>
          <p:cNvPr id="7" name="Rectangle 5"/>
          <p:cNvSpPr>
            <a:spLocks noChangeArrowheads="1"/>
          </p:cNvSpPr>
          <p:nvPr/>
        </p:nvSpPr>
        <p:spPr bwMode="auto">
          <a:xfrm>
            <a:off x="1120775" y="1384300"/>
            <a:ext cx="2576513" cy="420688"/>
          </a:xfrm>
          <a:prstGeom prst="rect">
            <a:avLst/>
          </a:prstGeom>
          <a:solidFill>
            <a:schemeClr val="bg1"/>
          </a:solidFill>
          <a:ln w="12700" algn="ctr">
            <a:solidFill>
              <a:schemeClr val="tx1"/>
            </a:solidFill>
            <a:miter lim="800000"/>
            <a:headEnd/>
            <a:tailEnd/>
          </a:ln>
        </p:spPr>
        <p:txBody>
          <a:bodyPr wrap="none" anchor="ctr"/>
          <a:lstStyle/>
          <a:p>
            <a:pPr>
              <a:defRPr/>
            </a:pPr>
            <a:r>
              <a:rPr lang="en-US" sz="1200" b="1" dirty="0">
                <a:solidFill>
                  <a:srgbClr val="EAEAEA"/>
                </a:solidFill>
                <a:latin typeface="+mn-lt"/>
                <a:cs typeface="Arial" pitchFamily="34" charset="0"/>
              </a:rPr>
              <a:t>GET /exchange/</a:t>
            </a:r>
          </a:p>
          <a:p>
            <a:pPr>
              <a:defRPr/>
            </a:pPr>
            <a:r>
              <a:rPr lang="en-US" sz="1200" b="1" dirty="0">
                <a:solidFill>
                  <a:srgbClr val="EAEAEA"/>
                </a:solidFill>
                <a:latin typeface="+mn-lt"/>
                <a:cs typeface="Arial" pitchFamily="34" charset="0"/>
              </a:rPr>
              <a:t>Host: webmail.company.com</a:t>
            </a:r>
          </a:p>
        </p:txBody>
      </p:sp>
      <p:sp>
        <p:nvSpPr>
          <p:cNvPr id="8" name="Rectangle 6"/>
          <p:cNvSpPr>
            <a:spLocks noChangeArrowheads="1"/>
          </p:cNvSpPr>
          <p:nvPr/>
        </p:nvSpPr>
        <p:spPr bwMode="auto">
          <a:xfrm>
            <a:off x="1095375" y="2222500"/>
            <a:ext cx="2582863" cy="419100"/>
          </a:xfrm>
          <a:prstGeom prst="rect">
            <a:avLst/>
          </a:prstGeom>
          <a:solidFill>
            <a:srgbClr val="0085C3"/>
          </a:solidFill>
          <a:ln w="12700" algn="ctr">
            <a:solidFill>
              <a:schemeClr val="tx1"/>
            </a:solidFill>
            <a:miter lim="800000"/>
            <a:headEnd/>
            <a:tailEnd/>
          </a:ln>
        </p:spPr>
        <p:txBody>
          <a:bodyPr wrap="none" anchor="ctr"/>
          <a:lstStyle/>
          <a:p>
            <a:pPr>
              <a:defRPr/>
            </a:pPr>
            <a:r>
              <a:rPr lang="en-US" sz="1200" b="1" dirty="0">
                <a:solidFill>
                  <a:srgbClr val="EAEAEA"/>
                </a:solidFill>
                <a:latin typeface="+mn-lt"/>
                <a:cs typeface="Arial" pitchFamily="34" charset="0"/>
              </a:rPr>
              <a:t>GET /update_bug.asp?id=123</a:t>
            </a:r>
          </a:p>
          <a:p>
            <a:pPr>
              <a:defRPr/>
            </a:pPr>
            <a:r>
              <a:rPr lang="en-US" sz="1200" b="1" dirty="0">
                <a:solidFill>
                  <a:srgbClr val="EAEAEA"/>
                </a:solidFill>
                <a:latin typeface="+mn-lt"/>
                <a:cs typeface="Arial" pitchFamily="34" charset="0"/>
              </a:rPr>
              <a:t>Host: dts.company.com</a:t>
            </a:r>
          </a:p>
        </p:txBody>
      </p:sp>
      <p:grpSp>
        <p:nvGrpSpPr>
          <p:cNvPr id="24582" name="Group 7"/>
          <p:cNvGrpSpPr>
            <a:grpSpLocks/>
          </p:cNvGrpSpPr>
          <p:nvPr/>
        </p:nvGrpSpPr>
        <p:grpSpPr bwMode="auto">
          <a:xfrm>
            <a:off x="7881938" y="866775"/>
            <a:ext cx="1154112" cy="1243013"/>
            <a:chOff x="5033" y="1025"/>
            <a:chExt cx="727" cy="783"/>
          </a:xfrm>
        </p:grpSpPr>
        <p:sp>
          <p:nvSpPr>
            <p:cNvPr id="10" name="Text Box 8"/>
            <p:cNvSpPr txBox="1">
              <a:spLocks noChangeArrowheads="1"/>
            </p:cNvSpPr>
            <p:nvPr/>
          </p:nvSpPr>
          <p:spPr bwMode="auto">
            <a:xfrm>
              <a:off x="5043" y="1025"/>
              <a:ext cx="717" cy="192"/>
            </a:xfrm>
            <a:prstGeom prst="rect">
              <a:avLst/>
            </a:prstGeom>
            <a:noFill/>
            <a:ln w="12700">
              <a:noFill/>
              <a:miter lim="800000"/>
              <a:headEnd/>
              <a:tailEnd/>
            </a:ln>
          </p:spPr>
          <p:txBody>
            <a:bodyPr>
              <a:spAutoFit/>
            </a:bodyPr>
            <a:lstStyle/>
            <a:p>
              <a:pPr>
                <a:defRPr/>
              </a:pPr>
              <a:r>
                <a:rPr lang="en-US" sz="1400" dirty="0">
                  <a:latin typeface="+mn-lt"/>
                  <a:cs typeface="Arial" pitchFamily="34" charset="0"/>
                </a:rPr>
                <a:t>Exchange</a:t>
              </a:r>
            </a:p>
          </p:txBody>
        </p:sp>
        <p:pic>
          <p:nvPicPr>
            <p:cNvPr id="24618" name="Picture 9"/>
            <p:cNvPicPr>
              <a:picLocks noChangeAspect="1" noChangeArrowheads="1"/>
            </p:cNvPicPr>
            <p:nvPr/>
          </p:nvPicPr>
          <p:blipFill>
            <a:blip r:embed="rId3" cstate="print"/>
            <a:srcRect/>
            <a:stretch>
              <a:fillRect/>
            </a:stretch>
          </p:blipFill>
          <p:spPr bwMode="auto">
            <a:xfrm>
              <a:off x="5033" y="1203"/>
              <a:ext cx="653" cy="605"/>
            </a:xfrm>
            <a:prstGeom prst="rect">
              <a:avLst/>
            </a:prstGeom>
            <a:noFill/>
            <a:ln w="9525">
              <a:noFill/>
              <a:miter lim="800000"/>
              <a:headEnd/>
              <a:tailEnd/>
            </a:ln>
          </p:spPr>
        </p:pic>
      </p:grpSp>
      <p:sp>
        <p:nvSpPr>
          <p:cNvPr id="12" name="Rectangle 10"/>
          <p:cNvSpPr>
            <a:spLocks noChangeArrowheads="1"/>
          </p:cNvSpPr>
          <p:nvPr/>
        </p:nvSpPr>
        <p:spPr bwMode="auto">
          <a:xfrm>
            <a:off x="5400675" y="3200400"/>
            <a:ext cx="2330450" cy="420688"/>
          </a:xfrm>
          <a:prstGeom prst="rect">
            <a:avLst/>
          </a:prstGeom>
          <a:solidFill>
            <a:srgbClr val="0085C3"/>
          </a:solidFill>
          <a:ln w="12700" algn="ctr">
            <a:solidFill>
              <a:schemeClr val="tx1"/>
            </a:solidFill>
            <a:miter lim="800000"/>
            <a:headEnd/>
            <a:tailEnd/>
          </a:ln>
        </p:spPr>
        <p:txBody>
          <a:bodyPr anchor="ctr"/>
          <a:lstStyle/>
          <a:p>
            <a:pPr>
              <a:defRPr/>
            </a:pPr>
            <a:r>
              <a:rPr lang="en-US" sz="1200" b="1" dirty="0">
                <a:solidFill>
                  <a:srgbClr val="EAEAEA"/>
                </a:solidFill>
                <a:latin typeface="+mn-lt"/>
                <a:cs typeface="Arial" pitchFamily="34" charset="0"/>
              </a:rPr>
              <a:t>GET /User/Profile.aspx </a:t>
            </a:r>
          </a:p>
          <a:p>
            <a:pPr>
              <a:defRPr/>
            </a:pPr>
            <a:r>
              <a:rPr lang="en-US" sz="1200" b="1" dirty="0">
                <a:solidFill>
                  <a:srgbClr val="EAEAEA"/>
                </a:solidFill>
                <a:latin typeface="+mn-lt"/>
                <a:cs typeface="Arial" pitchFamily="34" charset="0"/>
              </a:rPr>
              <a:t>Host: 10.50.50.12</a:t>
            </a:r>
          </a:p>
        </p:txBody>
      </p:sp>
      <p:sp>
        <p:nvSpPr>
          <p:cNvPr id="13" name="Rectangle 11"/>
          <p:cNvSpPr>
            <a:spLocks noChangeArrowheads="1"/>
          </p:cNvSpPr>
          <p:nvPr/>
        </p:nvSpPr>
        <p:spPr bwMode="auto">
          <a:xfrm>
            <a:off x="5387975" y="2235200"/>
            <a:ext cx="2381250" cy="420688"/>
          </a:xfrm>
          <a:prstGeom prst="rect">
            <a:avLst/>
          </a:prstGeom>
          <a:solidFill>
            <a:srgbClr val="0085C3"/>
          </a:solidFill>
          <a:ln w="12700" algn="ctr">
            <a:solidFill>
              <a:schemeClr val="tx1"/>
            </a:solidFill>
            <a:miter lim="800000"/>
            <a:headEnd/>
            <a:tailEnd/>
          </a:ln>
        </p:spPr>
        <p:txBody>
          <a:bodyPr anchor="ctr"/>
          <a:lstStyle/>
          <a:p>
            <a:pPr>
              <a:defRPr/>
            </a:pPr>
            <a:r>
              <a:rPr lang="en-US" sz="1200" b="1" dirty="0">
                <a:solidFill>
                  <a:srgbClr val="EAEAEA"/>
                </a:solidFill>
                <a:latin typeface="+mn-lt"/>
                <a:cs typeface="Arial" pitchFamily="34" charset="0"/>
              </a:rPr>
              <a:t>GET /update_bug.asp?id=123</a:t>
            </a:r>
          </a:p>
          <a:p>
            <a:pPr>
              <a:defRPr/>
            </a:pPr>
            <a:r>
              <a:rPr lang="en-US" sz="1200" b="1" dirty="0">
                <a:solidFill>
                  <a:srgbClr val="EAEAEA"/>
                </a:solidFill>
                <a:latin typeface="+mn-lt"/>
                <a:cs typeface="Arial" pitchFamily="34" charset="0"/>
              </a:rPr>
              <a:t>Host: 192.168.2.5</a:t>
            </a:r>
          </a:p>
        </p:txBody>
      </p:sp>
      <p:sp>
        <p:nvSpPr>
          <p:cNvPr id="14" name="Rectangle 12"/>
          <p:cNvSpPr>
            <a:spLocks noChangeArrowheads="1"/>
          </p:cNvSpPr>
          <p:nvPr/>
        </p:nvSpPr>
        <p:spPr bwMode="auto">
          <a:xfrm>
            <a:off x="5375275" y="1409700"/>
            <a:ext cx="2330450" cy="420688"/>
          </a:xfrm>
          <a:prstGeom prst="rect">
            <a:avLst/>
          </a:prstGeom>
          <a:solidFill>
            <a:srgbClr val="0085C3"/>
          </a:solidFill>
          <a:ln w="12700" algn="ctr">
            <a:solidFill>
              <a:schemeClr val="tx1"/>
            </a:solidFill>
            <a:miter lim="800000"/>
            <a:headEnd/>
            <a:tailEnd/>
          </a:ln>
        </p:spPr>
        <p:txBody>
          <a:bodyPr anchor="ctr"/>
          <a:lstStyle/>
          <a:p>
            <a:pPr>
              <a:defRPr/>
            </a:pPr>
            <a:r>
              <a:rPr lang="en-US" sz="1200" b="1" dirty="0">
                <a:solidFill>
                  <a:srgbClr val="EAEAEA"/>
                </a:solidFill>
                <a:latin typeface="+mn-lt"/>
                <a:cs typeface="Arial" pitchFamily="34" charset="0"/>
              </a:rPr>
              <a:t>GET /exchange/</a:t>
            </a:r>
          </a:p>
          <a:p>
            <a:pPr>
              <a:defRPr/>
            </a:pPr>
            <a:r>
              <a:rPr lang="en-US" sz="1200" b="1" dirty="0">
                <a:solidFill>
                  <a:srgbClr val="EAEAEA"/>
                </a:solidFill>
                <a:latin typeface="+mn-lt"/>
                <a:cs typeface="Arial" pitchFamily="34" charset="0"/>
              </a:rPr>
              <a:t>Host: 192.168.2.4</a:t>
            </a:r>
          </a:p>
        </p:txBody>
      </p:sp>
      <p:grpSp>
        <p:nvGrpSpPr>
          <p:cNvPr id="24586" name="Group 13"/>
          <p:cNvGrpSpPr>
            <a:grpSpLocks/>
          </p:cNvGrpSpPr>
          <p:nvPr/>
        </p:nvGrpSpPr>
        <p:grpSpPr bwMode="auto">
          <a:xfrm>
            <a:off x="7826375" y="2019300"/>
            <a:ext cx="1138238" cy="1247775"/>
            <a:chOff x="4998" y="1567"/>
            <a:chExt cx="717" cy="786"/>
          </a:xfrm>
        </p:grpSpPr>
        <p:sp>
          <p:nvSpPr>
            <p:cNvPr id="16" name="Text Box 14"/>
            <p:cNvSpPr txBox="1">
              <a:spLocks noChangeArrowheads="1"/>
            </p:cNvSpPr>
            <p:nvPr/>
          </p:nvSpPr>
          <p:spPr bwMode="auto">
            <a:xfrm>
              <a:off x="4998" y="1567"/>
              <a:ext cx="717" cy="192"/>
            </a:xfrm>
            <a:prstGeom prst="rect">
              <a:avLst/>
            </a:prstGeom>
            <a:noFill/>
            <a:ln w="12700">
              <a:noFill/>
              <a:miter lim="800000"/>
              <a:headEnd/>
              <a:tailEnd/>
            </a:ln>
          </p:spPr>
          <p:txBody>
            <a:bodyPr>
              <a:spAutoFit/>
            </a:bodyPr>
            <a:lstStyle/>
            <a:p>
              <a:pPr>
                <a:defRPr/>
              </a:pPr>
              <a:r>
                <a:rPr lang="en-US" sz="1400" dirty="0">
                  <a:latin typeface="+mn-lt"/>
                  <a:cs typeface="Arial" pitchFamily="34" charset="0"/>
                </a:rPr>
                <a:t>Sonic DTS</a:t>
              </a:r>
            </a:p>
          </p:txBody>
        </p:sp>
        <p:pic>
          <p:nvPicPr>
            <p:cNvPr id="24616" name="Picture 15"/>
            <p:cNvPicPr>
              <a:picLocks noChangeAspect="1" noChangeArrowheads="1"/>
            </p:cNvPicPr>
            <p:nvPr/>
          </p:nvPicPr>
          <p:blipFill>
            <a:blip r:embed="rId3" cstate="print"/>
            <a:srcRect/>
            <a:stretch>
              <a:fillRect/>
            </a:stretch>
          </p:blipFill>
          <p:spPr bwMode="auto">
            <a:xfrm>
              <a:off x="4998" y="1748"/>
              <a:ext cx="653" cy="605"/>
            </a:xfrm>
            <a:prstGeom prst="rect">
              <a:avLst/>
            </a:prstGeom>
            <a:noFill/>
            <a:ln w="9525">
              <a:noFill/>
              <a:miter lim="800000"/>
              <a:headEnd/>
              <a:tailEnd/>
            </a:ln>
          </p:spPr>
        </p:pic>
      </p:grpSp>
      <p:grpSp>
        <p:nvGrpSpPr>
          <p:cNvPr id="24587" name="Group 16"/>
          <p:cNvGrpSpPr>
            <a:grpSpLocks/>
          </p:cNvGrpSpPr>
          <p:nvPr/>
        </p:nvGrpSpPr>
        <p:grpSpPr bwMode="auto">
          <a:xfrm>
            <a:off x="7802563" y="3225800"/>
            <a:ext cx="1341437" cy="1214438"/>
            <a:chOff x="4983" y="2479"/>
            <a:chExt cx="796" cy="765"/>
          </a:xfrm>
        </p:grpSpPr>
        <p:sp>
          <p:nvSpPr>
            <p:cNvPr id="19" name="Text Box 17"/>
            <p:cNvSpPr txBox="1">
              <a:spLocks noChangeArrowheads="1"/>
            </p:cNvSpPr>
            <p:nvPr/>
          </p:nvSpPr>
          <p:spPr bwMode="auto">
            <a:xfrm>
              <a:off x="4985" y="2479"/>
              <a:ext cx="794" cy="194"/>
            </a:xfrm>
            <a:prstGeom prst="rect">
              <a:avLst/>
            </a:prstGeom>
            <a:noFill/>
            <a:ln w="12700">
              <a:noFill/>
              <a:miter lim="800000"/>
              <a:headEnd/>
              <a:tailEnd/>
            </a:ln>
          </p:spPr>
          <p:txBody>
            <a:bodyPr>
              <a:spAutoFit/>
            </a:bodyPr>
            <a:lstStyle/>
            <a:p>
              <a:pPr>
                <a:defRPr/>
              </a:pPr>
              <a:r>
                <a:rPr lang="en-US" sz="1400" dirty="0">
                  <a:latin typeface="+mn-lt"/>
                  <a:cs typeface="Arial" pitchFamily="34" charset="0"/>
                </a:rPr>
                <a:t>MySonicWALL</a:t>
              </a:r>
            </a:p>
          </p:txBody>
        </p:sp>
        <p:pic>
          <p:nvPicPr>
            <p:cNvPr id="24614" name="Picture 18"/>
            <p:cNvPicPr>
              <a:picLocks noChangeAspect="1" noChangeArrowheads="1"/>
            </p:cNvPicPr>
            <p:nvPr/>
          </p:nvPicPr>
          <p:blipFill>
            <a:blip r:embed="rId3" cstate="print"/>
            <a:srcRect/>
            <a:stretch>
              <a:fillRect/>
            </a:stretch>
          </p:blipFill>
          <p:spPr bwMode="auto">
            <a:xfrm>
              <a:off x="4983" y="2639"/>
              <a:ext cx="653" cy="605"/>
            </a:xfrm>
            <a:prstGeom prst="rect">
              <a:avLst/>
            </a:prstGeom>
            <a:noFill/>
            <a:ln w="9525">
              <a:noFill/>
              <a:miter lim="800000"/>
              <a:headEnd/>
              <a:tailEnd/>
            </a:ln>
          </p:spPr>
        </p:pic>
      </p:grpSp>
      <p:graphicFrame>
        <p:nvGraphicFramePr>
          <p:cNvPr id="21" name="Group 19"/>
          <p:cNvGraphicFramePr>
            <a:graphicFrameLocks noGrp="1"/>
          </p:cNvGraphicFramePr>
          <p:nvPr/>
        </p:nvGraphicFramePr>
        <p:xfrm>
          <a:off x="2752725" y="5070475"/>
          <a:ext cx="3373438" cy="1060704"/>
        </p:xfrm>
        <a:graphic>
          <a:graphicData uri="http://schemas.openxmlformats.org/drawingml/2006/table">
            <a:tbl>
              <a:tblPr/>
              <a:tblGrid>
                <a:gridCol w="2259013"/>
                <a:gridCol w="1114425"/>
              </a:tblGrid>
              <a:tr h="187820">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rgbClr val="444444"/>
                          </a:solidFill>
                          <a:effectLst/>
                          <a:latin typeface="+mn-lt"/>
                          <a:ea typeface="ＭＳ Ｐゴシック" pitchFamily="34" charset="-128"/>
                        </a:rPr>
                        <a:t>Virtual Host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rgbClr val="444444"/>
                          </a:solidFill>
                          <a:effectLst/>
                          <a:latin typeface="+mn-lt"/>
                          <a:ea typeface="ＭＳ Ｐゴシック" pitchFamily="34" charset="-128"/>
                        </a:rPr>
                        <a:t>Mapped IP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r>
              <a:tr h="196850">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webmail.company.com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192.168.2.4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dts.company.com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192.168.2.5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www.mycompany.com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chemeClr val="bg2">
                              <a:lumMod val="95000"/>
                              <a:lumOff val="5000"/>
                            </a:schemeClr>
                          </a:solidFill>
                          <a:effectLst/>
                          <a:latin typeface="+mn-lt"/>
                          <a:ea typeface="ＭＳ Ｐゴシック" pitchFamily="34" charset="-128"/>
                        </a:rPr>
                        <a:t>10.50.50.12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4605" name="Picture 36" descr="j0292020"/>
          <p:cNvPicPr>
            <a:picLocks noChangeAspect="1" noChangeArrowheads="1"/>
          </p:cNvPicPr>
          <p:nvPr/>
        </p:nvPicPr>
        <p:blipFill>
          <a:blip r:embed="rId4" cstate="print"/>
          <a:srcRect/>
          <a:stretch>
            <a:fillRect/>
          </a:stretch>
        </p:blipFill>
        <p:spPr bwMode="auto">
          <a:xfrm>
            <a:off x="0" y="2065338"/>
            <a:ext cx="1023938" cy="1135062"/>
          </a:xfrm>
          <a:prstGeom prst="rect">
            <a:avLst/>
          </a:prstGeom>
          <a:noFill/>
          <a:ln w="9525">
            <a:noFill/>
            <a:miter lim="800000"/>
            <a:headEnd/>
            <a:tailEnd/>
          </a:ln>
        </p:spPr>
      </p:pic>
      <p:sp>
        <p:nvSpPr>
          <p:cNvPr id="23" name="Line 37"/>
          <p:cNvSpPr>
            <a:spLocks noChangeShapeType="1"/>
          </p:cNvSpPr>
          <p:nvPr/>
        </p:nvSpPr>
        <p:spPr bwMode="auto">
          <a:xfrm>
            <a:off x="523875" y="1881188"/>
            <a:ext cx="7404100" cy="0"/>
          </a:xfrm>
          <a:prstGeom prst="line">
            <a:avLst/>
          </a:prstGeom>
          <a:noFill/>
          <a:ln w="31750">
            <a:solidFill>
              <a:schemeClr val="tx1"/>
            </a:solidFill>
            <a:round/>
            <a:headEnd/>
            <a:tailEnd type="stealth" w="lg" len="lg"/>
          </a:ln>
        </p:spPr>
        <p:txBody>
          <a:bodyPr/>
          <a:lstStyle/>
          <a:p>
            <a:pPr>
              <a:defRPr/>
            </a:pPr>
            <a:endParaRPr lang="en-US" dirty="0">
              <a:latin typeface="+mn-lt"/>
              <a:cs typeface="Arial" pitchFamily="34" charset="0"/>
            </a:endParaRPr>
          </a:p>
        </p:txBody>
      </p:sp>
      <p:sp>
        <p:nvSpPr>
          <p:cNvPr id="24" name="Line 38"/>
          <p:cNvSpPr>
            <a:spLocks noChangeShapeType="1"/>
          </p:cNvSpPr>
          <p:nvPr/>
        </p:nvSpPr>
        <p:spPr bwMode="auto">
          <a:xfrm>
            <a:off x="996950" y="2719388"/>
            <a:ext cx="6931025" cy="0"/>
          </a:xfrm>
          <a:prstGeom prst="line">
            <a:avLst/>
          </a:prstGeom>
          <a:noFill/>
          <a:ln w="31750">
            <a:solidFill>
              <a:schemeClr val="tx1"/>
            </a:solidFill>
            <a:round/>
            <a:headEnd/>
            <a:tailEnd type="stealth" w="lg" len="lg"/>
          </a:ln>
        </p:spPr>
        <p:txBody>
          <a:bodyPr/>
          <a:lstStyle/>
          <a:p>
            <a:pPr>
              <a:defRPr/>
            </a:pPr>
            <a:endParaRPr lang="en-US" dirty="0">
              <a:latin typeface="+mn-lt"/>
              <a:cs typeface="Arial" pitchFamily="34" charset="0"/>
            </a:endParaRPr>
          </a:p>
        </p:txBody>
      </p:sp>
      <p:sp>
        <p:nvSpPr>
          <p:cNvPr id="25" name="Line 39"/>
          <p:cNvSpPr>
            <a:spLocks noChangeShapeType="1"/>
          </p:cNvSpPr>
          <p:nvPr/>
        </p:nvSpPr>
        <p:spPr bwMode="auto">
          <a:xfrm flipV="1">
            <a:off x="514350" y="3670300"/>
            <a:ext cx="7413625" cy="12700"/>
          </a:xfrm>
          <a:prstGeom prst="line">
            <a:avLst/>
          </a:prstGeom>
          <a:noFill/>
          <a:ln w="31750">
            <a:solidFill>
              <a:schemeClr val="tx1"/>
            </a:solidFill>
            <a:round/>
            <a:headEnd/>
            <a:tailEnd type="stealth" w="lg" len="lg"/>
          </a:ln>
        </p:spPr>
        <p:txBody>
          <a:bodyPr/>
          <a:lstStyle/>
          <a:p>
            <a:pPr>
              <a:defRPr/>
            </a:pPr>
            <a:endParaRPr lang="en-US" dirty="0">
              <a:latin typeface="+mn-lt"/>
              <a:cs typeface="Arial" pitchFamily="34" charset="0"/>
            </a:endParaRPr>
          </a:p>
        </p:txBody>
      </p:sp>
      <p:sp>
        <p:nvSpPr>
          <p:cNvPr id="26" name="Line 40"/>
          <p:cNvSpPr>
            <a:spLocks noChangeShapeType="1"/>
          </p:cNvSpPr>
          <p:nvPr/>
        </p:nvSpPr>
        <p:spPr bwMode="auto">
          <a:xfrm flipH="1">
            <a:off x="514350" y="3227388"/>
            <a:ext cx="9525" cy="455612"/>
          </a:xfrm>
          <a:prstGeom prst="line">
            <a:avLst/>
          </a:prstGeom>
          <a:noFill/>
          <a:ln w="31750">
            <a:solidFill>
              <a:schemeClr val="tx1"/>
            </a:solidFill>
            <a:round/>
            <a:headEnd/>
            <a:tailEnd/>
          </a:ln>
        </p:spPr>
        <p:txBody>
          <a:bodyPr/>
          <a:lstStyle/>
          <a:p>
            <a:pPr>
              <a:defRPr/>
            </a:pPr>
            <a:endParaRPr lang="en-US" dirty="0">
              <a:latin typeface="+mn-lt"/>
              <a:cs typeface="Arial" pitchFamily="34" charset="0"/>
            </a:endParaRPr>
          </a:p>
        </p:txBody>
      </p:sp>
      <p:sp>
        <p:nvSpPr>
          <p:cNvPr id="27" name="Line 41"/>
          <p:cNvSpPr>
            <a:spLocks noChangeShapeType="1"/>
          </p:cNvSpPr>
          <p:nvPr/>
        </p:nvSpPr>
        <p:spPr bwMode="auto">
          <a:xfrm flipV="1">
            <a:off x="523875" y="1866900"/>
            <a:ext cx="0" cy="192088"/>
          </a:xfrm>
          <a:prstGeom prst="line">
            <a:avLst/>
          </a:prstGeom>
          <a:noFill/>
          <a:ln w="31750">
            <a:solidFill>
              <a:schemeClr val="tx1"/>
            </a:solidFill>
            <a:round/>
            <a:headEnd/>
            <a:tailEnd/>
          </a:ln>
        </p:spPr>
        <p:txBody>
          <a:bodyPr/>
          <a:lstStyle/>
          <a:p>
            <a:pPr>
              <a:defRPr/>
            </a:pPr>
            <a:endParaRPr lang="en-US" dirty="0">
              <a:latin typeface="+mn-lt"/>
              <a:cs typeface="Arial" pitchFamily="34" charset="0"/>
            </a:endParaRPr>
          </a:p>
        </p:txBody>
      </p:sp>
      <p:sp>
        <p:nvSpPr>
          <p:cNvPr id="28" name="AutoShape 42"/>
          <p:cNvSpPr>
            <a:spLocks noChangeArrowheads="1"/>
          </p:cNvSpPr>
          <p:nvPr/>
        </p:nvSpPr>
        <p:spPr bwMode="auto">
          <a:xfrm rot="5400000">
            <a:off x="4170363" y="4414837"/>
            <a:ext cx="552450" cy="549275"/>
          </a:xfrm>
          <a:custGeom>
            <a:avLst/>
            <a:gdLst>
              <a:gd name="T0" fmla="*/ 10597244 w 21600"/>
              <a:gd name="T1" fmla="*/ 0 h 21600"/>
              <a:gd name="T2" fmla="*/ 0 w 21600"/>
              <a:gd name="T3" fmla="*/ 6983880 h 21600"/>
              <a:gd name="T4" fmla="*/ 10597244 w 21600"/>
              <a:gd name="T5" fmla="*/ 13967734 h 21600"/>
              <a:gd name="T6" fmla="*/ 14129677 w 21600"/>
              <a:gd name="T7" fmla="*/ 698388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12700">
            <a:solidFill>
              <a:schemeClr val="tx1"/>
            </a:solidFill>
            <a:miter lim="800000"/>
            <a:headEnd/>
            <a:tailEnd/>
          </a:ln>
        </p:spPr>
        <p:txBody>
          <a:bodyPr wrap="none" anchor="ctr"/>
          <a:lstStyle/>
          <a:p>
            <a:pPr>
              <a:defRPr/>
            </a:pPr>
            <a:endParaRPr lang="en-US" dirty="0">
              <a:latin typeface="+mn-lt"/>
              <a:cs typeface="Arial" pitchFamily="34" charset="0"/>
            </a:endParaRPr>
          </a:p>
        </p:txBody>
      </p:sp>
      <p:pic>
        <p:nvPicPr>
          <p:cNvPr id="29" name="Picture 28" descr="SRA4600_Front.jpg"/>
          <p:cNvPicPr>
            <a:picLocks noChangeAspect="1"/>
          </p:cNvPicPr>
          <p:nvPr/>
        </p:nvPicPr>
        <p:blipFill>
          <a:blip r:embed="rId5" cstate="print"/>
          <a:srcRect l="3322" t="16580" r="2990" b="38535"/>
          <a:stretch>
            <a:fillRect/>
          </a:stretch>
        </p:blipFill>
        <p:spPr>
          <a:xfrm rot="5400000">
            <a:off x="2839492" y="2319557"/>
            <a:ext cx="3307252" cy="539481"/>
          </a:xfrm>
          <a:prstGeom prst="rect">
            <a:avLst/>
          </a:prstGeom>
        </p:spPr>
      </p:pic>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90525" y="298450"/>
            <a:ext cx="8248650" cy="442913"/>
          </a:xfrm>
        </p:spPr>
        <p:txBody>
          <a:bodyPr/>
          <a:lstStyle/>
          <a:p>
            <a:r>
              <a:rPr lang="en-US" dirty="0" smtClean="0"/>
              <a:t>Dell SonicWALL SMB SRA series appliances</a:t>
            </a:r>
          </a:p>
        </p:txBody>
      </p:sp>
      <p:graphicFrame>
        <p:nvGraphicFramePr>
          <p:cNvPr id="4" name="Group 2"/>
          <p:cNvGraphicFramePr>
            <a:graphicFrameLocks noGrp="1"/>
          </p:cNvGraphicFramePr>
          <p:nvPr>
            <p:ph sz="half" idx="4294967295"/>
          </p:nvPr>
        </p:nvGraphicFramePr>
        <p:xfrm>
          <a:off x="334963" y="876300"/>
          <a:ext cx="8547781" cy="5362431"/>
        </p:xfrm>
        <a:graphic>
          <a:graphicData uri="http://schemas.openxmlformats.org/drawingml/2006/table">
            <a:tbl>
              <a:tblPr/>
              <a:tblGrid>
                <a:gridCol w="1593286"/>
                <a:gridCol w="2361827"/>
                <a:gridCol w="2528640"/>
                <a:gridCol w="2064028"/>
              </a:tblGrid>
              <a:tr h="346633">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endParaRPr kumimoji="0" lang="en-US" sz="1200" b="0" i="0" u="none" strike="noStrike" cap="none" normalizeH="0" baseline="0" dirty="0" smtClean="0">
                        <a:ln>
                          <a:noFill/>
                        </a:ln>
                        <a:solidFill>
                          <a:schemeClr val="tx2">
                            <a:lumMod val="95000"/>
                          </a:schemeClr>
                        </a:solidFill>
                        <a:effectLst/>
                        <a:latin typeface="+mn-lt"/>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800" b="1" i="0" u="none" strike="noStrike" cap="none" normalizeH="0" baseline="0" dirty="0" smtClean="0">
                          <a:ln>
                            <a:noFill/>
                          </a:ln>
                          <a:solidFill>
                            <a:schemeClr val="tx2">
                              <a:lumMod val="95000"/>
                            </a:schemeClr>
                          </a:solidFill>
                          <a:effectLst/>
                          <a:latin typeface="+mn-lt"/>
                          <a:ea typeface="ＭＳ Ｐゴシック" pitchFamily="34" charset="-128"/>
                        </a:rPr>
                        <a:t>SRA  1600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800" b="1" i="0" u="none" strike="noStrike" cap="none" normalizeH="0" baseline="0" dirty="0" smtClean="0">
                          <a:ln>
                            <a:noFill/>
                          </a:ln>
                          <a:solidFill>
                            <a:schemeClr val="tx2">
                              <a:lumMod val="95000"/>
                            </a:schemeClr>
                          </a:solidFill>
                          <a:effectLst/>
                          <a:latin typeface="+mn-lt"/>
                          <a:ea typeface="ＭＳ Ｐゴシック" pitchFamily="34" charset="-128"/>
                        </a:rPr>
                        <a:t>SRA 4600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800" b="1" i="0" u="none" strike="noStrike" cap="none" normalizeH="0" baseline="0" dirty="0" smtClean="0">
                          <a:ln>
                            <a:noFill/>
                          </a:ln>
                          <a:solidFill>
                            <a:schemeClr val="tx2">
                              <a:lumMod val="95000"/>
                            </a:schemeClr>
                          </a:solidFill>
                          <a:effectLst/>
                          <a:latin typeface="+mn-lt"/>
                          <a:ea typeface="ＭＳ Ｐゴシック" pitchFamily="34" charset="-128"/>
                        </a:rPr>
                        <a:t>SRA VMA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799">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endParaRPr kumimoji="0" lang="en-US" sz="1200" b="0" i="0" u="none" strike="noStrike" cap="none" normalizeH="0" baseline="0" dirty="0" smtClean="0">
                        <a:ln>
                          <a:noFill/>
                        </a:ln>
                        <a:solidFill>
                          <a:schemeClr val="tx1"/>
                        </a:solidFill>
                        <a:effectLst/>
                        <a:latin typeface="+mn-lt"/>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endParaRPr kumimoji="0" lang="en-US" sz="1200" b="0" i="0" u="none" strike="noStrike" cap="none" normalizeH="0" baseline="0" dirty="0" smtClean="0">
                        <a:ln>
                          <a:noFill/>
                        </a:ln>
                        <a:solidFill>
                          <a:schemeClr val="tx1"/>
                        </a:solidFill>
                        <a:effectLst/>
                        <a:latin typeface="+mn-lt"/>
                        <a:ea typeface="ＭＳ Ｐゴシック" pitchFamily="34" charset="-128"/>
                      </a:endParaRPr>
                    </a:p>
                    <a:p>
                      <a:pPr marL="0" marR="0" lvl="0" indent="0" algn="ctr"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endParaRPr kumimoji="0" lang="en-US" sz="1200" b="0" i="0" u="none" strike="noStrike" cap="none" normalizeH="0" baseline="0" dirty="0" smtClean="0">
                        <a:ln>
                          <a:noFill/>
                        </a:ln>
                        <a:solidFill>
                          <a:schemeClr val="tx1"/>
                        </a:solidFill>
                        <a:effectLst/>
                        <a:latin typeface="+mn-lt"/>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endParaRPr lang="en-US" dirty="0">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endParaRPr lang="en-US" dirty="0">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576513">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1" i="0" u="none" strike="noStrike" cap="none" normalizeH="0" baseline="0" dirty="0" smtClean="0">
                          <a:ln>
                            <a:noFill/>
                          </a:ln>
                          <a:solidFill>
                            <a:schemeClr val="tx1"/>
                          </a:solidFill>
                          <a:effectLst/>
                          <a:latin typeface="+mn-lt"/>
                          <a:ea typeface="ＭＳ Ｐゴシック" pitchFamily="34" charset="-128"/>
                        </a:rPr>
                        <a:t>Target Customer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SMB companies with up to 50 employees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Mid-enterprise companies with up to 250 employees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SMB companies with up to 50 employees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888340">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1" i="0" u="none" strike="noStrike" cap="none" normalizeH="0" baseline="0" dirty="0" smtClean="0">
                          <a:ln>
                            <a:noFill/>
                          </a:ln>
                          <a:solidFill>
                            <a:schemeClr val="tx1"/>
                          </a:solidFill>
                          <a:effectLst/>
                          <a:latin typeface="+mn-lt"/>
                          <a:ea typeface="ＭＳ Ｐゴシック" pitchFamily="34" charset="-128"/>
                        </a:rPr>
                        <a:t>Concurrent Users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Stackable user license options include 5 or 10 concurrent users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defRPr/>
                      </a:pPr>
                      <a:r>
                        <a:rPr kumimoji="0" lang="en-US" sz="1400" b="0" i="0" u="none" strike="noStrike" cap="none" normalizeH="0" baseline="0" dirty="0" smtClean="0">
                          <a:ln>
                            <a:noFill/>
                          </a:ln>
                          <a:solidFill>
                            <a:schemeClr val="tx1"/>
                          </a:solidFill>
                          <a:effectLst/>
                          <a:latin typeface="+mn-lt"/>
                          <a:ea typeface="ＭＳ Ｐゴシック" pitchFamily="34" charset="-128"/>
                        </a:rPr>
                        <a:t>Stackable user license options include 10, 25 and 100 concurrent users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Stackable user license options include 5, 10 and 25 concurrent users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688763">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1" i="0" u="none" strike="noStrike" cap="none" normalizeH="0" baseline="0" dirty="0" smtClean="0">
                          <a:ln>
                            <a:noFill/>
                          </a:ln>
                          <a:solidFill>
                            <a:schemeClr val="tx1"/>
                          </a:solidFill>
                          <a:effectLst/>
                          <a:latin typeface="+mn-lt"/>
                          <a:ea typeface="ＭＳ Ｐゴシック" pitchFamily="34" charset="-128"/>
                        </a:rPr>
                        <a:t>Additional Features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Application Offload, Bookmarks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defRPr/>
                      </a:pPr>
                      <a:r>
                        <a:rPr kumimoji="0" lang="en-US" sz="1400" b="0" i="0" u="none" strike="noStrike" cap="none" normalizeH="0" baseline="0" dirty="0" smtClean="0">
                          <a:ln>
                            <a:noFill/>
                          </a:ln>
                          <a:solidFill>
                            <a:schemeClr val="tx1"/>
                          </a:solidFill>
                          <a:effectLst/>
                          <a:latin typeface="+mn-lt"/>
                          <a:ea typeface="ＭＳ Ｐゴシック" pitchFamily="34" charset="-128"/>
                        </a:rPr>
                        <a:t>Bookmarks, Application Offload, High Availability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defRPr/>
                      </a:pPr>
                      <a:r>
                        <a:rPr kumimoji="0" lang="en-US" sz="1400" b="0" i="0" u="none" strike="noStrike" cap="none" normalizeH="0" baseline="0" dirty="0" smtClean="0">
                          <a:ln>
                            <a:noFill/>
                          </a:ln>
                          <a:solidFill>
                            <a:schemeClr val="tx1"/>
                          </a:solidFill>
                          <a:effectLst/>
                          <a:latin typeface="+mn-lt"/>
                          <a:ea typeface="ＭＳ Ｐゴシック" pitchFamily="34" charset="-128"/>
                        </a:rPr>
                        <a:t>Application Offload, Bookmarks, Easy to deploy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r>
              <a:tr h="489187">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1" i="0" u="none" strike="noStrike" cap="none" normalizeH="0" baseline="0" dirty="0" smtClean="0">
                          <a:ln>
                            <a:noFill/>
                          </a:ln>
                          <a:solidFill>
                            <a:schemeClr val="tx1"/>
                          </a:solidFill>
                          <a:effectLst/>
                          <a:latin typeface="+mn-lt"/>
                          <a:ea typeface="ＭＳ Ｐゴシック" pitchFamily="34" charset="-128"/>
                        </a:rPr>
                        <a:t>NetExtender &amp; Mobile Connect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gridSpan="3">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0" i="0" u="none" strike="noStrike" cap="none" normalizeH="0" baseline="0" dirty="0" smtClean="0">
                          <a:ln>
                            <a:noFill/>
                          </a:ln>
                          <a:solidFill>
                            <a:schemeClr val="tx1"/>
                          </a:solidFill>
                          <a:effectLst/>
                          <a:latin typeface="+mn-lt"/>
                          <a:ea typeface="ＭＳ Ｐゴシック" pitchFamily="34" charset="-128"/>
                        </a:rPr>
                        <a:t>Windows, Windows 8.1, Mac OS, </a:t>
                      </a:r>
                      <a:r>
                        <a:rPr kumimoji="0" lang="en-US" sz="1400" b="0" i="0" u="none" strike="noStrike" cap="none" normalizeH="0" baseline="0" dirty="0" err="1" smtClean="0">
                          <a:ln>
                            <a:noFill/>
                          </a:ln>
                          <a:solidFill>
                            <a:schemeClr val="tx1"/>
                          </a:solidFill>
                          <a:effectLst/>
                          <a:latin typeface="+mn-lt"/>
                          <a:ea typeface="ＭＳ Ｐゴシック" pitchFamily="34" charset="-128"/>
                        </a:rPr>
                        <a:t>iOS</a:t>
                      </a:r>
                      <a:r>
                        <a:rPr kumimoji="0" lang="en-US" sz="1400" b="0" i="0" u="none" strike="noStrike" cap="none" normalizeH="0" baseline="0" dirty="0" smtClean="0">
                          <a:ln>
                            <a:noFill/>
                          </a:ln>
                          <a:solidFill>
                            <a:schemeClr val="tx1"/>
                          </a:solidFill>
                          <a:effectLst/>
                          <a:latin typeface="+mn-lt"/>
                          <a:ea typeface="ＭＳ Ｐゴシック" pitchFamily="34" charset="-128"/>
                        </a:rPr>
                        <a:t>, Linux, Android, Kindle Fire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hMerge="1">
                  <a:txBody>
                    <a:bodyPr/>
                    <a:lstStyle/>
                    <a:p>
                      <a:endParaRPr lang="en-US"/>
                    </a:p>
                  </a:txBody>
                  <a:tcPr/>
                </a:tc>
                <a:tc hMerge="1">
                  <a:txBody>
                    <a:bodyPr/>
                    <a:lstStyle/>
                    <a:p>
                      <a:endParaRPr lang="en-US"/>
                    </a:p>
                  </a:txBody>
                  <a:tcPr/>
                </a:tc>
              </a:tr>
              <a:tr h="1771527">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400" b="1" i="0" u="sng" strike="noStrike" cap="none" normalizeH="0" baseline="0" dirty="0" smtClean="0">
                          <a:ln>
                            <a:noFill/>
                          </a:ln>
                          <a:solidFill>
                            <a:schemeClr val="tx1"/>
                          </a:solidFill>
                          <a:effectLst/>
                          <a:latin typeface="+mn-lt"/>
                          <a:ea typeface="ＭＳ Ｐゴシック" pitchFamily="34" charset="-128"/>
                        </a:rPr>
                        <a:t>Add-on (Paid) Services</a:t>
                      </a:r>
                    </a:p>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1200" b="1" i="0" u="none" strike="noStrike" cap="none" normalizeH="0" baseline="0" dirty="0" smtClean="0">
                          <a:ln>
                            <a:noFill/>
                          </a:ln>
                          <a:solidFill>
                            <a:srgbClr val="444444"/>
                          </a:solidFill>
                          <a:effectLst/>
                          <a:latin typeface="+mn-lt"/>
                          <a:ea typeface="ＭＳ Ｐゴシック" pitchFamily="34" charset="-128"/>
                        </a:rPr>
                        <a:t>(Remote Support, Web Application Security, etc.)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gridSpan="3">
                  <a:txBody>
                    <a:bodyPr/>
                    <a:lstStyle/>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Secure Virtual Assist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Remote desktop help and support tool</a:t>
                      </a:r>
                    </a:p>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Secure  Virtual Access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Provides remote PC management and control</a:t>
                      </a:r>
                    </a:p>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Secure  Virtual Meeting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For instant, cost-effective collaboration</a:t>
                      </a:r>
                    </a:p>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Web Application Firewall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Detects and protects web applications from web-based threats. Helps in achieving PCI compliance (section 6.6 of PCI DSS 1.2).</a:t>
                      </a:r>
                    </a:p>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Spike Licensing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Increase the licensed user count for short usage spikes</a:t>
                      </a:r>
                    </a:p>
                    <a:p>
                      <a:pPr marL="231775" marR="0" lvl="0" indent="-231775" algn="l" defTabSz="914400" rtl="0" eaLnBrk="0" fontAlgn="base" latinLnBrk="0" hangingPunct="0">
                        <a:lnSpc>
                          <a:spcPct val="105000"/>
                        </a:lnSpc>
                        <a:spcBef>
                          <a:spcPct val="5000"/>
                        </a:spcBef>
                        <a:spcAft>
                          <a:spcPct val="0"/>
                        </a:spcAft>
                        <a:buClr>
                          <a:schemeClr val="bg1"/>
                        </a:buClr>
                        <a:buSzPct val="125000"/>
                        <a:buFont typeface="Arial" pitchFamily="34" charset="0"/>
                        <a:buChar char="•"/>
                        <a:tabLst/>
                      </a:pPr>
                      <a:r>
                        <a:rPr kumimoji="0" lang="en-US" altLang="ja-JP" sz="1400" b="1" i="0" u="none" strike="noStrike" cap="none" normalizeH="0" baseline="0" dirty="0" smtClean="0">
                          <a:ln>
                            <a:noFill/>
                          </a:ln>
                          <a:solidFill>
                            <a:schemeClr val="tx1"/>
                          </a:solidFill>
                          <a:effectLst/>
                          <a:latin typeface="+mn-lt"/>
                          <a:ea typeface="ＭＳ Ｐゴシック" pitchFamily="34" charset="-128"/>
                        </a:rPr>
                        <a:t>Dynamic Support </a:t>
                      </a:r>
                      <a:r>
                        <a:rPr kumimoji="0" lang="en-US" altLang="ja-JP" sz="1400" b="0" i="0" u="none" strike="noStrike" cap="none" normalizeH="0" baseline="0" dirty="0" smtClean="0">
                          <a:ln>
                            <a:noFill/>
                          </a:ln>
                          <a:solidFill>
                            <a:schemeClr val="tx1"/>
                          </a:solidFill>
                          <a:effectLst/>
                          <a:latin typeface="+mn-lt"/>
                          <a:ea typeface="ＭＳ Ｐゴシック" pitchFamily="34" charset="-128"/>
                        </a:rPr>
                        <a:t>– Options include 8x5 or 24x7 for one, two or three years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hMerge="1">
                  <a:txBody>
                    <a:bodyPr/>
                    <a:lstStyle/>
                    <a:p>
                      <a:pPr marL="115888" marR="0" lvl="0" indent="-115888" algn="l" defTabSz="914400" rtl="0" eaLnBrk="0" fontAlgn="base" latinLnBrk="0" hangingPunct="0">
                        <a:lnSpc>
                          <a:spcPct val="105000"/>
                        </a:lnSpc>
                        <a:spcBef>
                          <a:spcPct val="5000"/>
                        </a:spcBef>
                        <a:spcAft>
                          <a:spcPct val="0"/>
                        </a:spcAft>
                        <a:buClr>
                          <a:schemeClr val="tx1"/>
                        </a:buClr>
                        <a:buSzPct val="125000"/>
                        <a:buFont typeface="Wingdings" pitchFamily="2" charset="2"/>
                        <a:buChar char="§"/>
                        <a:tabLst/>
                      </a:pPr>
                      <a:endParaRPr kumimoji="0" lang="en-US" altLang="ja-JP" sz="1400" b="0" i="0" u="none" strike="noStrike" cap="none" normalizeH="0" baseline="0" dirty="0" smtClean="0">
                        <a:ln>
                          <a:noFill/>
                        </a:ln>
                        <a:solidFill>
                          <a:schemeClr val="tx1"/>
                        </a:solidFill>
                        <a:effectLst/>
                        <a:latin typeface="Arial" charset="0"/>
                        <a:ea typeface="ＭＳ Ｐゴシック" pitchFamily="34" charset="-128"/>
                      </a:endParaRPr>
                    </a:p>
                  </a:txBody>
                  <a:tcPr/>
                </a:tc>
                <a:tc hMerge="1">
                  <a:txBody>
                    <a:bodyPr/>
                    <a:lstStyle/>
                    <a:p>
                      <a:endParaRPr lang="en-US"/>
                    </a:p>
                  </a:txBody>
                  <a:tcPr/>
                </a:tc>
              </a:tr>
            </a:tbl>
          </a:graphicData>
        </a:graphic>
      </p:graphicFrame>
      <p:pic>
        <p:nvPicPr>
          <p:cNvPr id="25641" name="Picture 40" descr="available_for_vmware.png"/>
          <p:cNvPicPr>
            <a:picLocks noChangeAspect="1"/>
          </p:cNvPicPr>
          <p:nvPr/>
        </p:nvPicPr>
        <p:blipFill>
          <a:blip r:embed="rId3" cstate="print"/>
          <a:srcRect/>
          <a:stretch>
            <a:fillRect/>
          </a:stretch>
        </p:blipFill>
        <p:spPr bwMode="auto">
          <a:xfrm>
            <a:off x="7062788" y="1312863"/>
            <a:ext cx="1643062" cy="400050"/>
          </a:xfrm>
          <a:prstGeom prst="rect">
            <a:avLst/>
          </a:prstGeom>
          <a:noFill/>
          <a:ln w="9525">
            <a:noFill/>
            <a:miter lim="800000"/>
            <a:headEnd/>
            <a:tailEnd/>
          </a:ln>
        </p:spPr>
      </p:pic>
      <p:sp>
        <p:nvSpPr>
          <p:cNvPr id="7" name="Right Brace 6"/>
          <p:cNvSpPr/>
          <p:nvPr/>
        </p:nvSpPr>
        <p:spPr>
          <a:xfrm>
            <a:off x="7966075" y="4524375"/>
            <a:ext cx="188913" cy="700088"/>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 name="TextBox 7"/>
          <p:cNvSpPr txBox="1"/>
          <p:nvPr/>
        </p:nvSpPr>
        <p:spPr>
          <a:xfrm>
            <a:off x="8158163" y="4643438"/>
            <a:ext cx="760412" cy="479425"/>
          </a:xfrm>
          <a:prstGeom prst="rect">
            <a:avLst/>
          </a:prstGeom>
          <a:noFill/>
        </p:spPr>
        <p:txBody>
          <a:bodyPr>
            <a:spAutoFit/>
          </a:bodyPr>
          <a:lstStyle/>
          <a:p>
            <a:pPr>
              <a:lnSpc>
                <a:spcPct val="90000"/>
              </a:lnSpc>
              <a:spcBef>
                <a:spcPts val="600"/>
              </a:spcBef>
              <a:spcAft>
                <a:spcPts val="0"/>
              </a:spcAft>
              <a:buClr>
                <a:schemeClr val="bg1"/>
              </a:buClr>
              <a:defRPr/>
            </a:pPr>
            <a:r>
              <a:rPr lang="en-US" sz="1400" dirty="0">
                <a:latin typeface="+mn-lt"/>
                <a:cs typeface="Arial" pitchFamily="34" charset="0"/>
              </a:rPr>
              <a:t>Single Bundle</a:t>
            </a:r>
          </a:p>
        </p:txBody>
      </p:sp>
      <p:pic>
        <p:nvPicPr>
          <p:cNvPr id="25644" name="Picture 2" descr="C:\Users\sgrebe\Desktop\Product Launches\2012 Product Launches\Secure Remote Access\SRA Series Images\SRA1600_Right.jpg"/>
          <p:cNvPicPr>
            <a:picLocks noChangeAspect="1" noChangeArrowheads="1"/>
          </p:cNvPicPr>
          <p:nvPr/>
        </p:nvPicPr>
        <p:blipFill>
          <a:blip r:embed="rId4" cstate="print"/>
          <a:srcRect l="4613" t="20448" r="4910" b="22687"/>
          <a:stretch>
            <a:fillRect/>
          </a:stretch>
        </p:blipFill>
        <p:spPr bwMode="auto">
          <a:xfrm>
            <a:off x="2019300" y="1304925"/>
            <a:ext cx="2200275" cy="460375"/>
          </a:xfrm>
          <a:prstGeom prst="rect">
            <a:avLst/>
          </a:prstGeom>
          <a:noFill/>
          <a:ln w="9525">
            <a:noFill/>
            <a:miter lim="800000"/>
            <a:headEnd/>
            <a:tailEnd/>
          </a:ln>
        </p:spPr>
      </p:pic>
      <p:pic>
        <p:nvPicPr>
          <p:cNvPr id="25645" name="Picture 3" descr="C:\Users\sgrebe\Desktop\Product Launches\2012 Product Launches\Secure Remote Access\SRA Series Images\SRA4600_Right.jpg"/>
          <p:cNvPicPr>
            <a:picLocks noChangeAspect="1" noChangeArrowheads="1"/>
          </p:cNvPicPr>
          <p:nvPr/>
        </p:nvPicPr>
        <p:blipFill>
          <a:blip r:embed="rId5" cstate="print"/>
          <a:srcRect l="3275" t="16057" r="3571" b="20549"/>
          <a:stretch>
            <a:fillRect/>
          </a:stretch>
        </p:blipFill>
        <p:spPr bwMode="auto">
          <a:xfrm>
            <a:off x="4533900" y="1308100"/>
            <a:ext cx="2181225" cy="442913"/>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90525" y="300038"/>
            <a:ext cx="8248650" cy="442912"/>
          </a:xfrm>
        </p:spPr>
        <p:txBody>
          <a:bodyPr/>
          <a:lstStyle/>
          <a:p>
            <a:r>
              <a:rPr lang="en-US" dirty="0" smtClean="0"/>
              <a:t>SRA series – new DMZ deployment</a:t>
            </a:r>
          </a:p>
        </p:txBody>
      </p:sp>
      <p:sp>
        <p:nvSpPr>
          <p:cNvPr id="10" name="TextBox 9"/>
          <p:cNvSpPr txBox="1"/>
          <p:nvPr/>
        </p:nvSpPr>
        <p:spPr>
          <a:xfrm>
            <a:off x="174624" y="1360488"/>
            <a:ext cx="4291049" cy="4001095"/>
          </a:xfrm>
          <a:prstGeom prst="rect">
            <a:avLst/>
          </a:prstGeom>
          <a:noFill/>
        </p:spPr>
        <p:txBody>
          <a:bodyPr wrap="square">
            <a:spAutoFit/>
          </a:bodyPr>
          <a:lstStyle/>
          <a:p>
            <a:pPr>
              <a:buClr>
                <a:schemeClr val="bg1"/>
              </a:buClr>
              <a:defRPr/>
            </a:pPr>
            <a:r>
              <a:rPr lang="en-US" sz="2000" b="1" dirty="0">
                <a:solidFill>
                  <a:srgbClr val="444444"/>
                </a:solidFill>
                <a:latin typeface="+mn-lt"/>
                <a:ea typeface="ＭＳ Ｐゴシック" pitchFamily="34" charset="-128"/>
                <a:cs typeface="Arial" pitchFamily="34" charset="0"/>
              </a:rPr>
              <a:t>Deployment Scenario A</a:t>
            </a: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Select an unused interface to connect the SRA</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A new DMZ configured for either NAT or Transparent Mode operation</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DMZ logically separates the networks to control access to the internal applications and servers</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Medical, Financial and other small and medium companies might be interested in this type of deployment</a:t>
            </a:r>
          </a:p>
        </p:txBody>
      </p:sp>
      <p:grpSp>
        <p:nvGrpSpPr>
          <p:cNvPr id="6" name="Group 5"/>
          <p:cNvGrpSpPr/>
          <p:nvPr/>
        </p:nvGrpSpPr>
        <p:grpSpPr>
          <a:xfrm>
            <a:off x="4494213" y="1608138"/>
            <a:ext cx="4467225" cy="3305175"/>
            <a:chOff x="4494213" y="1608138"/>
            <a:chExt cx="4467225" cy="3305175"/>
          </a:xfrm>
        </p:grpSpPr>
        <p:pic>
          <p:nvPicPr>
            <p:cNvPr id="26630" name="Picture 6"/>
            <p:cNvPicPr>
              <a:picLocks noChangeAspect="1" noChangeArrowheads="1"/>
            </p:cNvPicPr>
            <p:nvPr/>
          </p:nvPicPr>
          <p:blipFill>
            <a:blip r:embed="rId3" cstate="print"/>
            <a:srcRect/>
            <a:stretch>
              <a:fillRect/>
            </a:stretch>
          </p:blipFill>
          <p:spPr bwMode="auto">
            <a:xfrm>
              <a:off x="4494213" y="1608138"/>
              <a:ext cx="4467225" cy="3305175"/>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5" name="Rectangle 4"/>
            <p:cNvSpPr/>
            <p:nvPr/>
          </p:nvSpPr>
          <p:spPr>
            <a:xfrm>
              <a:off x="6092458" y="4401878"/>
              <a:ext cx="1265271" cy="170121"/>
            </a:xfrm>
            <a:prstGeom prst="rect">
              <a:avLst/>
            </a:prstGeom>
            <a:solidFill>
              <a:schemeClr val="tx2"/>
            </a:solidFill>
            <a:effectLst/>
          </p:spPr>
          <p:txBody>
            <a:bodyPr wrap="square" lIns="182880" tIns="137160" rIns="137160" bIns="137160" rtlCol="0" anchor="ctr">
              <a:noAutofit/>
            </a:bodyPr>
            <a:lstStyle/>
            <a:p>
              <a:pPr algn="ctr">
                <a:lnSpc>
                  <a:spcPct val="90000"/>
                </a:lnSpc>
                <a:spcBef>
                  <a:spcPts val="600"/>
                </a:spcBef>
                <a:spcAft>
                  <a:spcPts val="0"/>
                </a:spcAft>
              </a:pPr>
              <a:r>
                <a:rPr lang="en-US" sz="1050" b="1" dirty="0" smtClean="0">
                  <a:latin typeface="+mn-lt"/>
                </a:rPr>
                <a:t>SRA Appliance</a:t>
              </a:r>
            </a:p>
          </p:txBody>
        </p:sp>
      </p:gr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90525" y="288925"/>
            <a:ext cx="8248650" cy="442913"/>
          </a:xfrm>
        </p:spPr>
        <p:txBody>
          <a:bodyPr/>
          <a:lstStyle/>
          <a:p>
            <a:r>
              <a:rPr lang="en-US" dirty="0" smtClean="0"/>
              <a:t>SRA Series – existing DMZ deployment</a:t>
            </a:r>
          </a:p>
        </p:txBody>
      </p:sp>
      <p:sp>
        <p:nvSpPr>
          <p:cNvPr id="5" name="TextBox 4"/>
          <p:cNvSpPr txBox="1">
            <a:spLocks noChangeArrowheads="1"/>
          </p:cNvSpPr>
          <p:nvPr/>
        </p:nvSpPr>
        <p:spPr bwMode="auto">
          <a:xfrm>
            <a:off x="144644" y="1123950"/>
            <a:ext cx="4035425" cy="4278313"/>
          </a:xfrm>
          <a:prstGeom prst="rect">
            <a:avLst/>
          </a:prstGeom>
          <a:noFill/>
          <a:ln w="9525">
            <a:noFill/>
            <a:miter lim="800000"/>
            <a:headEnd/>
            <a:tailEnd/>
          </a:ln>
        </p:spPr>
        <p:txBody>
          <a:bodyPr>
            <a:spAutoFit/>
          </a:bodyPr>
          <a:lstStyle/>
          <a:p>
            <a:pPr>
              <a:buClr>
                <a:schemeClr val="bg1"/>
              </a:buClr>
              <a:defRPr/>
            </a:pPr>
            <a:r>
              <a:rPr lang="en-US" sz="2000" b="1" dirty="0">
                <a:solidFill>
                  <a:srgbClr val="444444"/>
                </a:solidFill>
                <a:latin typeface="+mn-lt"/>
                <a:ea typeface="ＭＳ Ｐゴシック" pitchFamily="34" charset="-128"/>
                <a:cs typeface="Arial" pitchFamily="34" charset="0"/>
              </a:rPr>
              <a:t>Deployment Scenario B</a:t>
            </a: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No unused interface for the SRA, and one existing interface for DMZ</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Since existing DMZ, apply unused IP from DMZ subnet</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DMZ logically separates the networks to control access to the internal applications and servers</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Medical, Financial and other small and medium companies might be interested in this type of deployment</a:t>
            </a:r>
          </a:p>
        </p:txBody>
      </p:sp>
      <p:grpSp>
        <p:nvGrpSpPr>
          <p:cNvPr id="7" name="Group 6"/>
          <p:cNvGrpSpPr/>
          <p:nvPr/>
        </p:nvGrpSpPr>
        <p:grpSpPr>
          <a:xfrm>
            <a:off x="4122738" y="1558925"/>
            <a:ext cx="4810125" cy="3514725"/>
            <a:chOff x="4122738" y="1558925"/>
            <a:chExt cx="4810125" cy="3514725"/>
          </a:xfrm>
        </p:grpSpPr>
        <p:pic>
          <p:nvPicPr>
            <p:cNvPr id="27653" name="Picture 5"/>
            <p:cNvPicPr>
              <a:picLocks noChangeAspect="1" noChangeArrowheads="1"/>
            </p:cNvPicPr>
            <p:nvPr/>
          </p:nvPicPr>
          <p:blipFill>
            <a:blip r:embed="rId3" cstate="print"/>
            <a:srcRect/>
            <a:stretch>
              <a:fillRect/>
            </a:stretch>
          </p:blipFill>
          <p:spPr bwMode="auto">
            <a:xfrm>
              <a:off x="4122738" y="1558925"/>
              <a:ext cx="4810125" cy="3514725"/>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6" name="Rectangle 5"/>
            <p:cNvSpPr/>
            <p:nvPr/>
          </p:nvSpPr>
          <p:spPr>
            <a:xfrm>
              <a:off x="5794746" y="4327450"/>
              <a:ext cx="1265271" cy="170121"/>
            </a:xfrm>
            <a:prstGeom prst="rect">
              <a:avLst/>
            </a:prstGeom>
            <a:solidFill>
              <a:schemeClr val="tx2"/>
            </a:solidFill>
            <a:effectLst/>
          </p:spPr>
          <p:txBody>
            <a:bodyPr wrap="square" lIns="182880" tIns="137160" rIns="137160" bIns="137160" rtlCol="0" anchor="ctr">
              <a:noAutofit/>
            </a:bodyPr>
            <a:lstStyle/>
            <a:p>
              <a:pPr algn="ctr">
                <a:lnSpc>
                  <a:spcPct val="90000"/>
                </a:lnSpc>
                <a:spcBef>
                  <a:spcPts val="600"/>
                </a:spcBef>
                <a:spcAft>
                  <a:spcPts val="0"/>
                </a:spcAft>
              </a:pPr>
              <a:r>
                <a:rPr lang="en-US" sz="1050" b="1" dirty="0" smtClean="0">
                  <a:latin typeface="+mn-lt"/>
                </a:rPr>
                <a:t>SRA Appliance</a:t>
              </a:r>
            </a:p>
          </p:txBody>
        </p:sp>
      </p:gr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90525" y="288925"/>
            <a:ext cx="8248650" cy="442913"/>
          </a:xfrm>
        </p:spPr>
        <p:txBody>
          <a:bodyPr/>
          <a:lstStyle/>
          <a:p>
            <a:r>
              <a:rPr lang="en-US" dirty="0" smtClean="0"/>
              <a:t>SRA Series – LAN deployment</a:t>
            </a:r>
          </a:p>
        </p:txBody>
      </p:sp>
      <p:sp>
        <p:nvSpPr>
          <p:cNvPr id="7" name="TextBox 4"/>
          <p:cNvSpPr txBox="1">
            <a:spLocks noChangeArrowheads="1"/>
          </p:cNvSpPr>
          <p:nvPr/>
        </p:nvSpPr>
        <p:spPr bwMode="auto">
          <a:xfrm>
            <a:off x="185738" y="1347788"/>
            <a:ext cx="4222750" cy="3447098"/>
          </a:xfrm>
          <a:prstGeom prst="rect">
            <a:avLst/>
          </a:prstGeom>
          <a:noFill/>
          <a:ln w="9525">
            <a:noFill/>
            <a:miter lim="800000"/>
            <a:headEnd/>
            <a:tailEnd/>
          </a:ln>
        </p:spPr>
        <p:txBody>
          <a:bodyPr>
            <a:spAutoFit/>
          </a:bodyPr>
          <a:lstStyle/>
          <a:p>
            <a:pPr>
              <a:buClr>
                <a:schemeClr val="bg1"/>
              </a:buClr>
              <a:defRPr/>
            </a:pPr>
            <a:r>
              <a:rPr lang="en-US" sz="2000" b="1" dirty="0">
                <a:solidFill>
                  <a:srgbClr val="444444"/>
                </a:solidFill>
                <a:latin typeface="+mn-lt"/>
                <a:ea typeface="ＭＳ Ｐゴシック" pitchFamily="34" charset="-128"/>
                <a:cs typeface="Arial" pitchFamily="34" charset="0"/>
              </a:rPr>
              <a:t>Deployment Scenario C </a:t>
            </a: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The SRA can be deployed to in the same zone as the other systems on the Local Area Network (LAN)</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No unused interfaces</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No dedicated interface for a DMZ</a:t>
            </a:r>
          </a:p>
          <a:p>
            <a:pPr marL="233363" indent="-233363">
              <a:buClr>
                <a:schemeClr val="bg1"/>
              </a:buClr>
              <a:buFont typeface="Arial" pitchFamily="34" charset="0"/>
              <a:buChar char="•"/>
              <a:defRPr/>
            </a:pPr>
            <a:endParaRPr lang="en-US" sz="18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This mode is one where there are no specific access controls between the SRA and the systems on the </a:t>
            </a:r>
            <a:r>
              <a:rPr lang="en-US" sz="1800" dirty="0" smtClean="0">
                <a:solidFill>
                  <a:srgbClr val="444444"/>
                </a:solidFill>
                <a:latin typeface="+mn-lt"/>
                <a:ea typeface="ＭＳ Ｐゴシック" pitchFamily="34" charset="-128"/>
                <a:cs typeface="Arial" pitchFamily="34" charset="0"/>
              </a:rPr>
              <a:t>LAN</a:t>
            </a:r>
            <a:endParaRPr lang="en-US" sz="1800" dirty="0">
              <a:solidFill>
                <a:srgbClr val="444444"/>
              </a:solidFill>
              <a:latin typeface="+mn-lt"/>
              <a:ea typeface="ＭＳ Ｐゴシック" pitchFamily="34" charset="-128"/>
              <a:cs typeface="Arial" pitchFamily="34" charset="0"/>
            </a:endParaRPr>
          </a:p>
        </p:txBody>
      </p:sp>
      <p:grpSp>
        <p:nvGrpSpPr>
          <p:cNvPr id="6" name="Group 5"/>
          <p:cNvGrpSpPr/>
          <p:nvPr/>
        </p:nvGrpSpPr>
        <p:grpSpPr>
          <a:xfrm>
            <a:off x="4506913" y="1656145"/>
            <a:ext cx="4530725" cy="2954337"/>
            <a:chOff x="4506913" y="1347788"/>
            <a:chExt cx="4530725" cy="2954337"/>
          </a:xfrm>
        </p:grpSpPr>
        <p:pic>
          <p:nvPicPr>
            <p:cNvPr id="28676" name="Picture 4" descr="Sonicwall_SRA_1Arm_SRA_Lan_Deployment.jpg"/>
            <p:cNvPicPr>
              <a:picLocks noChangeAspect="1"/>
            </p:cNvPicPr>
            <p:nvPr/>
          </p:nvPicPr>
          <p:blipFill>
            <a:blip r:embed="rId3" cstate="print"/>
            <a:srcRect/>
            <a:stretch>
              <a:fillRect/>
            </a:stretch>
          </p:blipFill>
          <p:spPr bwMode="auto">
            <a:xfrm>
              <a:off x="4506913" y="1347788"/>
              <a:ext cx="4530725" cy="2954337"/>
            </a:xfrm>
            <a:prstGeom prst="rect">
              <a:avLst/>
            </a:prstGeom>
            <a:noFill/>
            <a:ln w="9525">
              <a:solidFill>
                <a:schemeClr val="tx1"/>
              </a:solidFill>
              <a:miter lim="800000"/>
              <a:headEnd/>
              <a:tailEnd/>
            </a:ln>
          </p:spPr>
        </p:pic>
        <p:sp>
          <p:nvSpPr>
            <p:cNvPr id="5" name="Rectangle 4"/>
            <p:cNvSpPr/>
            <p:nvPr/>
          </p:nvSpPr>
          <p:spPr>
            <a:xfrm>
              <a:off x="6804837" y="3625701"/>
              <a:ext cx="1105784" cy="170122"/>
            </a:xfrm>
            <a:prstGeom prst="rect">
              <a:avLst/>
            </a:prstGeom>
            <a:solidFill>
              <a:schemeClr val="tx2"/>
            </a:solidFill>
            <a:effectLst/>
          </p:spPr>
          <p:txBody>
            <a:bodyPr wrap="square" lIns="182880" tIns="137160" rIns="137160" bIns="137160" rtlCol="0" anchor="ctr">
              <a:noAutofit/>
            </a:bodyPr>
            <a:lstStyle/>
            <a:p>
              <a:pPr algn="ctr">
                <a:lnSpc>
                  <a:spcPct val="90000"/>
                </a:lnSpc>
                <a:spcBef>
                  <a:spcPts val="600"/>
                </a:spcBef>
                <a:spcAft>
                  <a:spcPts val="0"/>
                </a:spcAft>
              </a:pPr>
              <a:r>
                <a:rPr lang="en-US" sz="900" b="1" dirty="0" smtClean="0">
                  <a:latin typeface="+mn-lt"/>
                </a:rPr>
                <a:t>SRA Appliance</a:t>
              </a:r>
            </a:p>
          </p:txBody>
        </p:sp>
      </p:gr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End Point Control (EPC)</a:t>
            </a:r>
          </a:p>
        </p:txBody>
      </p:sp>
      <p:sp>
        <p:nvSpPr>
          <p:cNvPr id="29699" name="Content Placeholder 6"/>
          <p:cNvSpPr>
            <a:spLocks noGrp="1"/>
          </p:cNvSpPr>
          <p:nvPr>
            <p:ph idx="1"/>
          </p:nvPr>
        </p:nvSpPr>
        <p:spPr>
          <a:xfrm>
            <a:off x="0" y="935038"/>
            <a:ext cx="8540750" cy="387350"/>
          </a:xfrm>
        </p:spPr>
        <p:txBody>
          <a:bodyPr/>
          <a:lstStyle/>
          <a:p>
            <a:pPr algn="ctr">
              <a:spcAft>
                <a:spcPct val="0"/>
              </a:spcAft>
              <a:buFont typeface="Wingdings" pitchFamily="2" charset="2"/>
              <a:buNone/>
            </a:pPr>
            <a:r>
              <a:rPr lang="en-US" sz="2800" b="1" smtClean="0"/>
              <a:t>Device Trust Establishment through EPC</a:t>
            </a:r>
          </a:p>
        </p:txBody>
      </p:sp>
      <p:sp>
        <p:nvSpPr>
          <p:cNvPr id="7" name="Rectangle 26"/>
          <p:cNvSpPr>
            <a:spLocks noChangeArrowheads="1"/>
          </p:cNvSpPr>
          <p:nvPr/>
        </p:nvSpPr>
        <p:spPr bwMode="gray">
          <a:xfrm>
            <a:off x="701675" y="4114800"/>
            <a:ext cx="3530600" cy="1828800"/>
          </a:xfrm>
          <a:prstGeom prst="rect">
            <a:avLst/>
          </a:prstGeom>
          <a:solidFill>
            <a:schemeClr val="tx2">
              <a:lumMod val="50000"/>
            </a:schemeClr>
          </a:solidFill>
          <a:ln>
            <a:headEnd/>
            <a:tailEnd type="none" w="lg" len="lg"/>
          </a:ln>
          <a:effectLst/>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endParaRPr lang="en-US" sz="1600" b="1" u="sng" dirty="0">
              <a:solidFill>
                <a:srgbClr val="EAEAEA"/>
              </a:solidFill>
              <a:ea typeface="ＭＳ Ｐゴシック" pitchFamily="-80" charset="-128"/>
            </a:endParaRPr>
          </a:p>
          <a:p>
            <a:pPr algn="ctr" eaLnBrk="0" hangingPunct="0">
              <a:defRPr/>
            </a:pPr>
            <a:r>
              <a:rPr lang="en-US" sz="1600" b="1" u="sng" dirty="0">
                <a:solidFill>
                  <a:srgbClr val="EAEAEA"/>
                </a:solidFill>
                <a:ea typeface="ＭＳ Ｐゴシック" pitchFamily="-80" charset="-128"/>
              </a:rPr>
              <a:t>Device Identification</a:t>
            </a:r>
          </a:p>
          <a:p>
            <a:pPr algn="ctr" eaLnBrk="0" hangingPunct="0">
              <a:defRPr/>
            </a:pPr>
            <a:endParaRPr lang="en-US" sz="1600" b="1" u="sng" dirty="0">
              <a:solidFill>
                <a:srgbClr val="EAEAEA"/>
              </a:solidFill>
              <a:ea typeface="ＭＳ Ｐゴシック" pitchFamily="-80" charset="-128"/>
            </a:endParaRPr>
          </a:p>
          <a:p>
            <a:pPr algn="ctr" eaLnBrk="0" hangingPunct="0">
              <a:defRPr/>
            </a:pPr>
            <a:r>
              <a:rPr lang="en-US" sz="1600" dirty="0">
                <a:solidFill>
                  <a:srgbClr val="EAEAEA"/>
                </a:solidFill>
                <a:ea typeface="ＭＳ Ｐゴシック" pitchFamily="-80" charset="-128"/>
              </a:rPr>
              <a:t>Can I uniquely identify the non-IT managed device?</a:t>
            </a:r>
          </a:p>
          <a:p>
            <a:pPr algn="ctr" eaLnBrk="0" hangingPunct="0">
              <a:defRPr/>
            </a:pPr>
            <a:r>
              <a:rPr lang="en-US" sz="1600" dirty="0">
                <a:solidFill>
                  <a:srgbClr val="EAEAEA"/>
                </a:solidFill>
                <a:ea typeface="ＭＳ Ｐゴシック" pitchFamily="-80" charset="-128"/>
              </a:rPr>
              <a:t> </a:t>
            </a:r>
          </a:p>
          <a:p>
            <a:pPr algn="ctr" eaLnBrk="0" hangingPunct="0">
              <a:defRPr/>
            </a:pPr>
            <a:r>
              <a:rPr lang="en-US" sz="1600" dirty="0">
                <a:solidFill>
                  <a:srgbClr val="EAEAEA"/>
                </a:solidFill>
                <a:ea typeface="ＭＳ Ｐゴシック" pitchFamily="-80" charset="-128"/>
              </a:rPr>
              <a:t>Who is logged in and using the device?</a:t>
            </a:r>
          </a:p>
          <a:p>
            <a:pPr algn="ctr" eaLnBrk="0" hangingPunct="0">
              <a:lnSpc>
                <a:spcPct val="95000"/>
              </a:lnSpc>
              <a:spcBef>
                <a:spcPct val="40000"/>
              </a:spcBef>
              <a:buClr>
                <a:schemeClr val="accent1"/>
              </a:buClr>
              <a:buSzPct val="125000"/>
              <a:buFont typeface="Wingdings" pitchFamily="2" charset="2"/>
              <a:buNone/>
              <a:defRPr/>
            </a:pPr>
            <a:endParaRPr lang="en-US" sz="1600" b="1" dirty="0">
              <a:solidFill>
                <a:schemeClr val="bg1"/>
              </a:solidFill>
            </a:endParaRPr>
          </a:p>
        </p:txBody>
      </p:sp>
      <p:sp>
        <p:nvSpPr>
          <p:cNvPr id="8" name="Rectangle 26"/>
          <p:cNvSpPr>
            <a:spLocks noChangeArrowheads="1"/>
          </p:cNvSpPr>
          <p:nvPr/>
        </p:nvSpPr>
        <p:spPr bwMode="gray">
          <a:xfrm>
            <a:off x="5408613" y="4102100"/>
            <a:ext cx="3365500" cy="1828800"/>
          </a:xfrm>
          <a:prstGeom prst="rect">
            <a:avLst/>
          </a:prstGeom>
          <a:solidFill>
            <a:schemeClr val="bg1"/>
          </a:solidFill>
          <a:ln>
            <a:headEnd/>
            <a:tailEnd type="none" w="lg" len="lg"/>
          </a:ln>
          <a:effectLst/>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r>
              <a:rPr lang="en-US" sz="1600" b="1" u="sng" dirty="0">
                <a:solidFill>
                  <a:srgbClr val="EEEEEE"/>
                </a:solidFill>
              </a:rPr>
              <a:t>Device Interrogation</a:t>
            </a:r>
          </a:p>
          <a:p>
            <a:pPr algn="ctr" eaLnBrk="0" hangingPunct="0">
              <a:defRPr/>
            </a:pPr>
            <a:endParaRPr lang="en-US" sz="1600" dirty="0">
              <a:solidFill>
                <a:srgbClr val="EEEEEE"/>
              </a:solidFill>
            </a:endParaRPr>
          </a:p>
          <a:p>
            <a:pPr algn="ctr" eaLnBrk="0" hangingPunct="0">
              <a:defRPr/>
            </a:pPr>
            <a:r>
              <a:rPr lang="en-US" sz="1600" dirty="0">
                <a:solidFill>
                  <a:srgbClr val="EEEEEE"/>
                </a:solidFill>
              </a:rPr>
              <a:t>What security services is the device running?</a:t>
            </a:r>
          </a:p>
          <a:p>
            <a:pPr algn="ctr" eaLnBrk="0" hangingPunct="0">
              <a:defRPr/>
            </a:pPr>
            <a:endParaRPr lang="en-US" sz="1600" dirty="0">
              <a:solidFill>
                <a:srgbClr val="EEEEEE"/>
              </a:solidFill>
            </a:endParaRPr>
          </a:p>
          <a:p>
            <a:pPr algn="ctr" eaLnBrk="0" hangingPunct="0">
              <a:defRPr/>
            </a:pPr>
            <a:r>
              <a:rPr lang="en-US" sz="1600" dirty="0">
                <a:solidFill>
                  <a:srgbClr val="EEEEEE"/>
                </a:solidFill>
              </a:rPr>
              <a:t>Is an Anti-Virus/Anti-Spyware/Personal FW installed?</a:t>
            </a:r>
          </a:p>
        </p:txBody>
      </p:sp>
      <p:pic>
        <p:nvPicPr>
          <p:cNvPr id="90114" name="Picture 2" descr="http://img.ehowcdn.com/article-new/ehow/images/a06/ih/8b/remove-storage-controller-device-laptop-800x800.jpg"/>
          <p:cNvPicPr>
            <a:picLocks noChangeAspect="1" noChangeArrowheads="1"/>
          </p:cNvPicPr>
          <p:nvPr/>
        </p:nvPicPr>
        <p:blipFill>
          <a:blip r:embed="rId3" cstate="print"/>
          <a:srcRect/>
          <a:stretch>
            <a:fillRect/>
          </a:stretch>
        </p:blipFill>
        <p:spPr bwMode="auto">
          <a:xfrm>
            <a:off x="1143000" y="1808163"/>
            <a:ext cx="2409825" cy="1806575"/>
          </a:xfrm>
          <a:prstGeom prst="rect">
            <a:avLst/>
          </a:prstGeom>
          <a:noFill/>
          <a:ln w="9525">
            <a:noFill/>
            <a:miter lim="800000"/>
            <a:headEnd/>
            <a:tailEnd/>
          </a:ln>
        </p:spPr>
      </p:pic>
      <p:pic>
        <p:nvPicPr>
          <p:cNvPr id="114690" name="Picture 2" descr="http://tektype.files.wordpress.com/2011/07/best_free_antivirus_software1.jpg"/>
          <p:cNvPicPr>
            <a:picLocks noChangeAspect="1" noChangeArrowheads="1"/>
          </p:cNvPicPr>
          <p:nvPr/>
        </p:nvPicPr>
        <p:blipFill>
          <a:blip r:embed="rId4" cstate="print"/>
          <a:srcRect/>
          <a:stretch>
            <a:fillRect/>
          </a:stretch>
        </p:blipFill>
        <p:spPr bwMode="auto">
          <a:xfrm>
            <a:off x="6348413" y="1736725"/>
            <a:ext cx="1528762" cy="1960563"/>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additive="base">
                                        <p:cTn id="7" dur="500" fill="hold"/>
                                        <p:tgtEl>
                                          <p:spTgt spid="90114"/>
                                        </p:tgtEl>
                                        <p:attrNameLst>
                                          <p:attrName>ppt_x</p:attrName>
                                        </p:attrNameLst>
                                      </p:cBhvr>
                                      <p:tavLst>
                                        <p:tav tm="0">
                                          <p:val>
                                            <p:strVal val="#ppt_x"/>
                                          </p:val>
                                        </p:tav>
                                        <p:tav tm="100000">
                                          <p:val>
                                            <p:strVal val="#ppt_x"/>
                                          </p:val>
                                        </p:tav>
                                      </p:tavLst>
                                    </p:anim>
                                    <p:anim calcmode="lin" valueType="num">
                                      <p:cBhvr additive="base">
                                        <p:cTn id="8" dur="500" fill="hold"/>
                                        <p:tgtEl>
                                          <p:spTgt spid="901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4690"/>
                                        </p:tgtEl>
                                        <p:attrNameLst>
                                          <p:attrName>style.visibility</p:attrName>
                                        </p:attrNameLst>
                                      </p:cBhvr>
                                      <p:to>
                                        <p:strVal val="visible"/>
                                      </p:to>
                                    </p:set>
                                    <p:anim calcmode="lin" valueType="num">
                                      <p:cBhvr additive="base">
                                        <p:cTn id="17" dur="500" fill="hold"/>
                                        <p:tgtEl>
                                          <p:spTgt spid="114690"/>
                                        </p:tgtEl>
                                        <p:attrNameLst>
                                          <p:attrName>ppt_x</p:attrName>
                                        </p:attrNameLst>
                                      </p:cBhvr>
                                      <p:tavLst>
                                        <p:tav tm="0">
                                          <p:val>
                                            <p:strVal val="#ppt_x"/>
                                          </p:val>
                                        </p:tav>
                                        <p:tav tm="100000">
                                          <p:val>
                                            <p:strVal val="#ppt_x"/>
                                          </p:val>
                                        </p:tav>
                                      </p:tavLst>
                                    </p:anim>
                                    <p:anim calcmode="lin" valueType="num">
                                      <p:cBhvr additive="base">
                                        <p:cTn id="18" dur="500" fill="hold"/>
                                        <p:tgtEl>
                                          <p:spTgt spid="11469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mtClean="0"/>
              <a:t>End Point Control (EPC)</a:t>
            </a:r>
          </a:p>
        </p:txBody>
      </p:sp>
      <p:sp>
        <p:nvSpPr>
          <p:cNvPr id="8" name="TextBox 7"/>
          <p:cNvSpPr txBox="1">
            <a:spLocks noChangeArrowheads="1"/>
          </p:cNvSpPr>
          <p:nvPr/>
        </p:nvSpPr>
        <p:spPr bwMode="auto">
          <a:xfrm>
            <a:off x="331788" y="4667250"/>
            <a:ext cx="8377237" cy="1477963"/>
          </a:xfrm>
          <a:prstGeom prst="rect">
            <a:avLst/>
          </a:prstGeom>
          <a:noFill/>
          <a:ln w="9525">
            <a:noFill/>
            <a:miter lim="800000"/>
            <a:headEnd/>
            <a:tailEnd/>
          </a:ln>
        </p:spPr>
        <p:txBody>
          <a:bodyPr>
            <a:spAutoFit/>
          </a:bodyPr>
          <a:lstStyle/>
          <a:p>
            <a:pPr>
              <a:defRPr/>
            </a:pPr>
            <a:r>
              <a:rPr lang="en-US" sz="1800" b="1" dirty="0">
                <a:latin typeface="+mn-lt"/>
                <a:cs typeface="Arial" pitchFamily="34" charset="0"/>
              </a:rPr>
              <a:t>Feature: </a:t>
            </a:r>
            <a:r>
              <a:rPr lang="en-US" sz="1800" dirty="0">
                <a:latin typeface="+mn-lt"/>
                <a:cs typeface="Arial" pitchFamily="34" charset="0"/>
              </a:rPr>
              <a:t>Mechanism of uniquely identifying the device and ensuring device integrity. Device integrity ensured through presence of AV/Anti-Spyware, etc.</a:t>
            </a:r>
          </a:p>
          <a:p>
            <a:pPr>
              <a:defRPr/>
            </a:pPr>
            <a:endParaRPr lang="en-US" sz="1800" dirty="0">
              <a:latin typeface="+mn-lt"/>
              <a:cs typeface="Arial" pitchFamily="34" charset="0"/>
            </a:endParaRPr>
          </a:p>
          <a:p>
            <a:pPr>
              <a:defRPr/>
            </a:pPr>
            <a:r>
              <a:rPr lang="en-US" sz="1800" b="1" dirty="0">
                <a:latin typeface="+mn-lt"/>
                <a:cs typeface="Arial" pitchFamily="34" charset="0"/>
              </a:rPr>
              <a:t>Benefit:</a:t>
            </a:r>
            <a:r>
              <a:rPr lang="en-US" sz="1800" dirty="0">
                <a:latin typeface="+mn-lt"/>
                <a:cs typeface="Arial" pitchFamily="34" charset="0"/>
              </a:rPr>
              <a:t> To ensure that device can be trusted and is free of malware. Helps firms embrace BYOD (Bring Your Own Device)</a:t>
            </a:r>
          </a:p>
        </p:txBody>
      </p:sp>
      <p:pic>
        <p:nvPicPr>
          <p:cNvPr id="30725" name="Picture 5"/>
          <p:cNvPicPr>
            <a:picLocks noChangeAspect="1" noChangeArrowheads="1"/>
          </p:cNvPicPr>
          <p:nvPr/>
        </p:nvPicPr>
        <p:blipFill>
          <a:blip r:embed="rId3" cstate="print"/>
          <a:srcRect/>
          <a:stretch>
            <a:fillRect/>
          </a:stretch>
        </p:blipFill>
        <p:spPr bwMode="auto">
          <a:xfrm>
            <a:off x="511739" y="733644"/>
            <a:ext cx="8099256" cy="3898361"/>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dirty="0" smtClean="0"/>
              <a:t>EPC device profiles</a:t>
            </a:r>
          </a:p>
        </p:txBody>
      </p:sp>
      <p:sp>
        <p:nvSpPr>
          <p:cNvPr id="31747" name="Content Placeholder 2"/>
          <p:cNvSpPr>
            <a:spLocks noGrp="1"/>
          </p:cNvSpPr>
          <p:nvPr>
            <p:ph idx="1"/>
          </p:nvPr>
        </p:nvSpPr>
        <p:spPr>
          <a:xfrm>
            <a:off x="190500" y="4284663"/>
            <a:ext cx="3825875" cy="1347787"/>
          </a:xfrm>
        </p:spPr>
        <p:txBody>
          <a:bodyPr/>
          <a:lstStyle/>
          <a:p>
            <a:pPr marL="233363" indent="-233363">
              <a:spcAft>
                <a:spcPct val="0"/>
              </a:spcAft>
              <a:buFont typeface="Arial" charset="0"/>
              <a:buChar char="•"/>
            </a:pPr>
            <a:r>
              <a:rPr lang="en-US" sz="1600" dirty="0" smtClean="0"/>
              <a:t>Anti-virus software</a:t>
            </a:r>
          </a:p>
          <a:p>
            <a:pPr marL="233363" indent="-233363">
              <a:spcAft>
                <a:spcPct val="0"/>
              </a:spcAft>
              <a:buFont typeface="Arial" charset="0"/>
              <a:buChar char="•"/>
            </a:pPr>
            <a:r>
              <a:rPr lang="en-US" sz="1600" dirty="0" smtClean="0"/>
              <a:t>Anti-spyware software</a:t>
            </a:r>
          </a:p>
          <a:p>
            <a:pPr marL="233363" indent="-233363">
              <a:spcAft>
                <a:spcPct val="0"/>
              </a:spcAft>
              <a:buFont typeface="Arial" charset="0"/>
              <a:buChar char="•"/>
            </a:pPr>
            <a:r>
              <a:rPr lang="en-US" sz="1600" dirty="0" smtClean="0"/>
              <a:t>Personal firewall software</a:t>
            </a:r>
          </a:p>
          <a:p>
            <a:pPr marL="233363" indent="-233363">
              <a:spcAft>
                <a:spcPct val="0"/>
              </a:spcAft>
              <a:buFont typeface="Arial" charset="0"/>
              <a:buChar char="•"/>
            </a:pPr>
            <a:r>
              <a:rPr lang="en-US" sz="1600" dirty="0" smtClean="0"/>
              <a:t>Application</a:t>
            </a:r>
          </a:p>
        </p:txBody>
      </p:sp>
      <p:pic>
        <p:nvPicPr>
          <p:cNvPr id="31748" name="Picture 5"/>
          <p:cNvPicPr>
            <a:picLocks noChangeAspect="1" noChangeArrowheads="1"/>
          </p:cNvPicPr>
          <p:nvPr/>
        </p:nvPicPr>
        <p:blipFill>
          <a:blip r:embed="rId3" cstate="print"/>
          <a:srcRect/>
          <a:stretch>
            <a:fillRect/>
          </a:stretch>
        </p:blipFill>
        <p:spPr bwMode="auto">
          <a:xfrm>
            <a:off x="6481763" y="3130550"/>
            <a:ext cx="347662" cy="361950"/>
          </a:xfrm>
          <a:prstGeom prst="rect">
            <a:avLst/>
          </a:prstGeom>
          <a:noFill/>
          <a:ln w="9525">
            <a:noFill/>
            <a:miter lim="800000"/>
            <a:headEnd/>
            <a:tailEnd/>
          </a:ln>
        </p:spPr>
      </p:pic>
      <p:pic>
        <p:nvPicPr>
          <p:cNvPr id="7" name="Picture 9"/>
          <p:cNvPicPr>
            <a:picLocks noChangeAspect="1" noChangeArrowheads="1"/>
          </p:cNvPicPr>
          <p:nvPr/>
        </p:nvPicPr>
        <p:blipFill>
          <a:blip r:embed="rId4" cstate="print"/>
          <a:srcRect/>
          <a:stretch>
            <a:fillRect/>
          </a:stretch>
        </p:blipFill>
        <p:spPr bwMode="auto">
          <a:xfrm>
            <a:off x="1149350" y="822325"/>
            <a:ext cx="7086600" cy="3173413"/>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10" name="Content Placeholder 2"/>
          <p:cNvSpPr txBox="1">
            <a:spLocks/>
          </p:cNvSpPr>
          <p:nvPr/>
        </p:nvSpPr>
        <p:spPr bwMode="auto">
          <a:xfrm>
            <a:off x="3314700" y="4284663"/>
            <a:ext cx="3825875" cy="2133600"/>
          </a:xfrm>
          <a:prstGeom prst="rect">
            <a:avLst/>
          </a:prstGeom>
          <a:noFill/>
          <a:ln w="9525">
            <a:noFill/>
            <a:miter lim="800000"/>
            <a:headEnd/>
            <a:tailEnd/>
          </a:ln>
        </p:spPr>
        <p:txBody>
          <a:bodyPr/>
          <a:lstStyle/>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Client certificate</a:t>
            </a:r>
          </a:p>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File name</a:t>
            </a:r>
          </a:p>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Windows registry entry</a:t>
            </a:r>
          </a:p>
        </p:txBody>
      </p:sp>
      <p:sp>
        <p:nvSpPr>
          <p:cNvPr id="11" name="Content Placeholder 2"/>
          <p:cNvSpPr txBox="1">
            <a:spLocks/>
          </p:cNvSpPr>
          <p:nvPr/>
        </p:nvSpPr>
        <p:spPr bwMode="auto">
          <a:xfrm>
            <a:off x="6205538" y="4208463"/>
            <a:ext cx="3449637" cy="2057400"/>
          </a:xfrm>
          <a:prstGeom prst="rect">
            <a:avLst/>
          </a:prstGeom>
          <a:noFill/>
          <a:ln w="9525">
            <a:noFill/>
            <a:miter lim="800000"/>
            <a:headEnd/>
            <a:tailEnd/>
          </a:ln>
        </p:spPr>
        <p:txBody>
          <a:bodyPr/>
          <a:lstStyle/>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Windows domain</a:t>
            </a:r>
          </a:p>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Windows version</a:t>
            </a:r>
          </a:p>
          <a:p>
            <a:pPr marL="233363" indent="-233363" eaLnBrk="0" hangingPunct="0">
              <a:lnSpc>
                <a:spcPct val="95000"/>
              </a:lnSpc>
              <a:spcBef>
                <a:spcPct val="40000"/>
              </a:spcBef>
              <a:buClr>
                <a:schemeClr val="accent1"/>
              </a:buClr>
              <a:buSzPct val="100000"/>
              <a:buFont typeface="Arial" pitchFamily="34" charset="0"/>
              <a:buChar char="•"/>
              <a:defRPr/>
            </a:pPr>
            <a:r>
              <a:rPr lang="en-US" sz="1600" kern="0" dirty="0">
                <a:latin typeface="+mn-lt"/>
                <a:cs typeface="Arial" pitchFamily="34" charset="0"/>
              </a:rPr>
              <a:t>Equipment ID</a:t>
            </a:r>
          </a:p>
        </p:txBody>
      </p:sp>
      <p:sp>
        <p:nvSpPr>
          <p:cNvPr id="31752" name="TextBox 11"/>
          <p:cNvSpPr txBox="1">
            <a:spLocks noChangeArrowheads="1"/>
          </p:cNvSpPr>
          <p:nvPr/>
        </p:nvSpPr>
        <p:spPr bwMode="auto">
          <a:xfrm>
            <a:off x="581025" y="5721350"/>
            <a:ext cx="7800975" cy="400050"/>
          </a:xfrm>
          <a:prstGeom prst="rect">
            <a:avLst/>
          </a:prstGeom>
          <a:noFill/>
          <a:ln w="9525">
            <a:noFill/>
            <a:miter lim="800000"/>
            <a:headEnd/>
            <a:tailEnd/>
          </a:ln>
        </p:spPr>
        <p:txBody>
          <a:bodyPr>
            <a:spAutoFit/>
          </a:bodyPr>
          <a:lstStyle/>
          <a:p>
            <a:pPr algn="ctr"/>
            <a:r>
              <a:rPr lang="en-US" sz="2000"/>
              <a:t>Device Profiles can be applied at global/group/user level</a:t>
            </a: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dirty="0" smtClean="0"/>
              <a:t>Drivers for SRA, WAF and collaboration</a:t>
            </a:r>
          </a:p>
        </p:txBody>
      </p:sp>
      <p:grpSp>
        <p:nvGrpSpPr>
          <p:cNvPr id="16387" name="Group 11"/>
          <p:cNvGrpSpPr>
            <a:grpSpLocks/>
          </p:cNvGrpSpPr>
          <p:nvPr/>
        </p:nvGrpSpPr>
        <p:grpSpPr bwMode="auto">
          <a:xfrm>
            <a:off x="334963" y="1798638"/>
            <a:ext cx="8207375" cy="723900"/>
            <a:chOff x="218" y="601"/>
            <a:chExt cx="5170" cy="456"/>
          </a:xfrm>
        </p:grpSpPr>
        <p:sp>
          <p:nvSpPr>
            <p:cNvPr id="5" name="AutoShape 12"/>
            <p:cNvSpPr>
              <a:spLocks noChangeArrowheads="1"/>
            </p:cNvSpPr>
            <p:nvPr/>
          </p:nvSpPr>
          <p:spPr bwMode="auto">
            <a:xfrm>
              <a:off x="221" y="603"/>
              <a:ext cx="5167" cy="437"/>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6" name="Oval 13"/>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7" name="AutoShape 14"/>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grpSp>
        <p:nvGrpSpPr>
          <p:cNvPr id="16388" name="Group 15"/>
          <p:cNvGrpSpPr>
            <a:grpSpLocks/>
          </p:cNvGrpSpPr>
          <p:nvPr/>
        </p:nvGrpSpPr>
        <p:grpSpPr bwMode="auto">
          <a:xfrm>
            <a:off x="347663" y="4310063"/>
            <a:ext cx="8207375" cy="723900"/>
            <a:chOff x="218" y="601"/>
            <a:chExt cx="5170" cy="456"/>
          </a:xfrm>
        </p:grpSpPr>
        <p:sp>
          <p:nvSpPr>
            <p:cNvPr id="9" name="AutoShape 16"/>
            <p:cNvSpPr>
              <a:spLocks noChangeArrowheads="1"/>
            </p:cNvSpPr>
            <p:nvPr/>
          </p:nvSpPr>
          <p:spPr bwMode="auto">
            <a:xfrm>
              <a:off x="221" y="603"/>
              <a:ext cx="5167" cy="442"/>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10" name="Oval 17"/>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11" name="AutoShape 18"/>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grpSp>
        <p:nvGrpSpPr>
          <p:cNvPr id="16389" name="Group 23"/>
          <p:cNvGrpSpPr>
            <a:grpSpLocks/>
          </p:cNvGrpSpPr>
          <p:nvPr/>
        </p:nvGrpSpPr>
        <p:grpSpPr bwMode="auto">
          <a:xfrm>
            <a:off x="346075" y="985838"/>
            <a:ext cx="8207375" cy="723900"/>
            <a:chOff x="218" y="601"/>
            <a:chExt cx="5170" cy="456"/>
          </a:xfrm>
        </p:grpSpPr>
        <p:sp>
          <p:nvSpPr>
            <p:cNvPr id="13" name="AutoShape 24"/>
            <p:cNvSpPr>
              <a:spLocks noChangeArrowheads="1"/>
            </p:cNvSpPr>
            <p:nvPr/>
          </p:nvSpPr>
          <p:spPr bwMode="auto">
            <a:xfrm>
              <a:off x="221" y="603"/>
              <a:ext cx="5167" cy="442"/>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14" name="Oval 25"/>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15" name="AutoShape 26"/>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grpSp>
        <p:nvGrpSpPr>
          <p:cNvPr id="16390" name="Group 27"/>
          <p:cNvGrpSpPr>
            <a:grpSpLocks/>
          </p:cNvGrpSpPr>
          <p:nvPr/>
        </p:nvGrpSpPr>
        <p:grpSpPr bwMode="auto">
          <a:xfrm>
            <a:off x="346075" y="3435350"/>
            <a:ext cx="8207375" cy="723900"/>
            <a:chOff x="218" y="601"/>
            <a:chExt cx="5170" cy="456"/>
          </a:xfrm>
        </p:grpSpPr>
        <p:sp>
          <p:nvSpPr>
            <p:cNvPr id="17" name="AutoShape 28"/>
            <p:cNvSpPr>
              <a:spLocks noChangeArrowheads="1"/>
            </p:cNvSpPr>
            <p:nvPr/>
          </p:nvSpPr>
          <p:spPr bwMode="auto">
            <a:xfrm>
              <a:off x="221" y="603"/>
              <a:ext cx="5167" cy="442"/>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18" name="Oval 29"/>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19" name="AutoShape 30"/>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sp>
        <p:nvSpPr>
          <p:cNvPr id="20" name="Rectangle 32"/>
          <p:cNvSpPr>
            <a:spLocks noChangeArrowheads="1"/>
          </p:cNvSpPr>
          <p:nvPr/>
        </p:nvSpPr>
        <p:spPr bwMode="auto">
          <a:xfrm>
            <a:off x="523875" y="1189038"/>
            <a:ext cx="1912938" cy="327025"/>
          </a:xfrm>
          <a:prstGeom prst="rect">
            <a:avLst/>
          </a:prstGeom>
          <a:noFill/>
          <a:ln w="9525">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Remote Access </a:t>
            </a:r>
          </a:p>
        </p:txBody>
      </p:sp>
      <p:sp>
        <p:nvSpPr>
          <p:cNvPr id="21" name="Rectangle 33"/>
          <p:cNvSpPr>
            <a:spLocks noChangeArrowheads="1"/>
          </p:cNvSpPr>
          <p:nvPr/>
        </p:nvSpPr>
        <p:spPr bwMode="auto">
          <a:xfrm>
            <a:off x="2571750" y="1093788"/>
            <a:ext cx="5686425" cy="530225"/>
          </a:xfrm>
          <a:prstGeom prst="rect">
            <a:avLst/>
          </a:prstGeom>
          <a:noFill/>
          <a:ln w="9525">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500" dirty="0">
                <a:solidFill>
                  <a:srgbClr val="444444"/>
                </a:solidFill>
                <a:latin typeface="+mn-lt"/>
                <a:cs typeface="Arial" pitchFamily="34" charset="0"/>
              </a:rPr>
              <a:t>Give all employees a remote access solution that is easy to use and deploy.  </a:t>
            </a:r>
            <a:endParaRPr lang="en-US" sz="1500" b="1" dirty="0">
              <a:solidFill>
                <a:srgbClr val="444444"/>
              </a:solidFill>
              <a:latin typeface="+mn-lt"/>
              <a:cs typeface="Arial" pitchFamily="34" charset="0"/>
            </a:endParaRPr>
          </a:p>
        </p:txBody>
      </p:sp>
      <p:sp>
        <p:nvSpPr>
          <p:cNvPr id="22" name="Rectangle 36"/>
          <p:cNvSpPr>
            <a:spLocks noChangeArrowheads="1"/>
          </p:cNvSpPr>
          <p:nvPr/>
        </p:nvSpPr>
        <p:spPr bwMode="auto">
          <a:xfrm>
            <a:off x="2616200" y="3522663"/>
            <a:ext cx="5572125" cy="530225"/>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500" dirty="0">
                <a:latin typeface="+mn-lt"/>
                <a:cs typeface="Arial" pitchFamily="34" charset="0"/>
              </a:rPr>
              <a:t>During a business disruption, demand for remote access could spike to include the majority of your workforce. </a:t>
            </a:r>
          </a:p>
        </p:txBody>
      </p:sp>
      <p:sp>
        <p:nvSpPr>
          <p:cNvPr id="23" name="Rectangle 37"/>
          <p:cNvSpPr>
            <a:spLocks noChangeArrowheads="1"/>
          </p:cNvSpPr>
          <p:nvPr/>
        </p:nvSpPr>
        <p:spPr bwMode="auto">
          <a:xfrm>
            <a:off x="476250" y="3627438"/>
            <a:ext cx="2081213" cy="327025"/>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Disaster Recovery</a:t>
            </a:r>
          </a:p>
        </p:txBody>
      </p:sp>
      <p:sp>
        <p:nvSpPr>
          <p:cNvPr id="24" name="Rectangle 38"/>
          <p:cNvSpPr>
            <a:spLocks noChangeArrowheads="1"/>
          </p:cNvSpPr>
          <p:nvPr/>
        </p:nvSpPr>
        <p:spPr bwMode="auto">
          <a:xfrm>
            <a:off x="2573338" y="1892300"/>
            <a:ext cx="5918200" cy="842963"/>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defRPr/>
            </a:pPr>
            <a:r>
              <a:rPr lang="en-US" sz="1500" dirty="0">
                <a:latin typeface="+mn-lt"/>
                <a:cs typeface="Arial" pitchFamily="34" charset="0"/>
              </a:rPr>
              <a:t>The Bring Your Own Device (BYOD) movement has been fueled by the dramatic growth and adoption of mobile platforms</a:t>
            </a:r>
            <a:r>
              <a:rPr lang="en-US" sz="1500" dirty="0">
                <a:latin typeface="Arial" pitchFamily="34" charset="0"/>
                <a:cs typeface="Arial" pitchFamily="34" charset="0"/>
              </a:rPr>
              <a:t>.</a:t>
            </a:r>
          </a:p>
          <a:p>
            <a:pPr>
              <a:lnSpc>
                <a:spcPct val="95000"/>
              </a:lnSpc>
              <a:spcBef>
                <a:spcPct val="40000"/>
              </a:spcBef>
              <a:buClr>
                <a:schemeClr val="accent1"/>
              </a:buClr>
              <a:buSzPct val="125000"/>
              <a:buFont typeface="Wingdings" pitchFamily="2" charset="2"/>
              <a:buNone/>
              <a:defRPr/>
            </a:pPr>
            <a:endParaRPr lang="en-US" sz="1500" dirty="0">
              <a:latin typeface="+mn-lt"/>
              <a:cs typeface="Arial" pitchFamily="34" charset="0"/>
            </a:endParaRPr>
          </a:p>
        </p:txBody>
      </p:sp>
      <p:sp>
        <p:nvSpPr>
          <p:cNvPr id="25" name="Rectangle 39"/>
          <p:cNvSpPr>
            <a:spLocks noChangeArrowheads="1"/>
          </p:cNvSpPr>
          <p:nvPr/>
        </p:nvSpPr>
        <p:spPr bwMode="auto">
          <a:xfrm>
            <a:off x="484188" y="1981200"/>
            <a:ext cx="1958975" cy="327025"/>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Mobility</a:t>
            </a:r>
          </a:p>
        </p:txBody>
      </p:sp>
      <p:sp>
        <p:nvSpPr>
          <p:cNvPr id="26" name="Rectangle 42"/>
          <p:cNvSpPr>
            <a:spLocks noChangeArrowheads="1"/>
          </p:cNvSpPr>
          <p:nvPr/>
        </p:nvSpPr>
        <p:spPr bwMode="auto">
          <a:xfrm>
            <a:off x="415925" y="4503738"/>
            <a:ext cx="2081213" cy="327025"/>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Web App Security</a:t>
            </a:r>
          </a:p>
        </p:txBody>
      </p:sp>
      <p:sp>
        <p:nvSpPr>
          <p:cNvPr id="27" name="Rectangle 43"/>
          <p:cNvSpPr>
            <a:spLocks noChangeArrowheads="1"/>
          </p:cNvSpPr>
          <p:nvPr/>
        </p:nvSpPr>
        <p:spPr bwMode="auto">
          <a:xfrm>
            <a:off x="2566988" y="4387850"/>
            <a:ext cx="6003925" cy="531813"/>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500" dirty="0">
                <a:latin typeface="+mn-lt"/>
                <a:cs typeface="Arial" pitchFamily="34" charset="0"/>
              </a:rPr>
              <a:t>E-Commerce  and healthcare providers have to consider PCI and HIPAA mandates for web application security.  </a:t>
            </a:r>
          </a:p>
        </p:txBody>
      </p:sp>
      <p:grpSp>
        <p:nvGrpSpPr>
          <p:cNvPr id="16399" name="Group 46"/>
          <p:cNvGrpSpPr>
            <a:grpSpLocks/>
          </p:cNvGrpSpPr>
          <p:nvPr/>
        </p:nvGrpSpPr>
        <p:grpSpPr bwMode="auto">
          <a:xfrm>
            <a:off x="366713" y="5208588"/>
            <a:ext cx="8207375" cy="723900"/>
            <a:chOff x="218" y="601"/>
            <a:chExt cx="5170" cy="456"/>
          </a:xfrm>
        </p:grpSpPr>
        <p:sp>
          <p:nvSpPr>
            <p:cNvPr id="29" name="AutoShape 47"/>
            <p:cNvSpPr>
              <a:spLocks noChangeArrowheads="1"/>
            </p:cNvSpPr>
            <p:nvPr/>
          </p:nvSpPr>
          <p:spPr bwMode="auto">
            <a:xfrm>
              <a:off x="221" y="603"/>
              <a:ext cx="5167" cy="442"/>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30" name="Oval 48"/>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31" name="AutoShape 49"/>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sp>
        <p:nvSpPr>
          <p:cNvPr id="32" name="Rectangle 50"/>
          <p:cNvSpPr>
            <a:spLocks noChangeArrowheads="1"/>
          </p:cNvSpPr>
          <p:nvPr/>
        </p:nvSpPr>
        <p:spPr bwMode="auto">
          <a:xfrm>
            <a:off x="2578100" y="5176838"/>
            <a:ext cx="6003925" cy="749300"/>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500" dirty="0">
                <a:latin typeface="+mn-lt"/>
                <a:cs typeface="Arial" pitchFamily="34" charset="0"/>
              </a:rPr>
              <a:t>To cut down the time and costs for providing support to employees. Similarly, there is a need for secure virtual collaboration across employees in distributed locations.</a:t>
            </a:r>
          </a:p>
        </p:txBody>
      </p:sp>
      <p:sp>
        <p:nvSpPr>
          <p:cNvPr id="33" name="Rectangle 51"/>
          <p:cNvSpPr>
            <a:spLocks noChangeArrowheads="1"/>
          </p:cNvSpPr>
          <p:nvPr/>
        </p:nvSpPr>
        <p:spPr bwMode="auto">
          <a:xfrm>
            <a:off x="474663" y="5259388"/>
            <a:ext cx="2081212" cy="560387"/>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Remote Support &amp; Virtual Meeting</a:t>
            </a:r>
          </a:p>
        </p:txBody>
      </p:sp>
      <p:grpSp>
        <p:nvGrpSpPr>
          <p:cNvPr id="16402" name="Group 55"/>
          <p:cNvGrpSpPr>
            <a:grpSpLocks/>
          </p:cNvGrpSpPr>
          <p:nvPr/>
        </p:nvGrpSpPr>
        <p:grpSpPr bwMode="auto">
          <a:xfrm>
            <a:off x="354013" y="2611438"/>
            <a:ext cx="8207375" cy="723900"/>
            <a:chOff x="218" y="601"/>
            <a:chExt cx="5170" cy="456"/>
          </a:xfrm>
        </p:grpSpPr>
        <p:sp>
          <p:nvSpPr>
            <p:cNvPr id="35" name="AutoShape 56"/>
            <p:cNvSpPr>
              <a:spLocks noChangeArrowheads="1"/>
            </p:cNvSpPr>
            <p:nvPr/>
          </p:nvSpPr>
          <p:spPr bwMode="auto">
            <a:xfrm>
              <a:off x="221" y="603"/>
              <a:ext cx="5167" cy="442"/>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sz="1600" b="1" dirty="0">
                <a:latin typeface="+mn-lt"/>
                <a:ea typeface="MS PGothic" pitchFamily="34" charset="-128"/>
                <a:cs typeface="Arial" pitchFamily="34" charset="0"/>
              </a:endParaRPr>
            </a:p>
          </p:txBody>
        </p:sp>
        <p:sp>
          <p:nvSpPr>
            <p:cNvPr id="36" name="Oval 57"/>
            <p:cNvSpPr>
              <a:spLocks noChangeArrowheads="1"/>
            </p:cNvSpPr>
            <p:nvPr/>
          </p:nvSpPr>
          <p:spPr bwMode="auto">
            <a:xfrm>
              <a:off x="218" y="601"/>
              <a:ext cx="522" cy="456"/>
            </a:xfrm>
            <a:prstGeom prst="ellipse">
              <a:avLst/>
            </a:prstGeom>
            <a:solidFill>
              <a:schemeClr val="accent1"/>
            </a:solidFill>
            <a:ln w="12700">
              <a:noFill/>
              <a:round/>
              <a:headEnd/>
              <a:tailEnd/>
            </a:ln>
          </p:spPr>
          <p:txBody>
            <a:bodyPr wrap="none" anchor="ctr"/>
            <a:lstStyle/>
            <a:p>
              <a:pPr>
                <a:defRPr/>
              </a:pPr>
              <a:endParaRPr lang="en-US" sz="1600" b="1" dirty="0">
                <a:latin typeface="+mn-lt"/>
                <a:cs typeface="Arial" pitchFamily="34" charset="0"/>
              </a:endParaRPr>
            </a:p>
          </p:txBody>
        </p:sp>
        <p:sp>
          <p:nvSpPr>
            <p:cNvPr id="37" name="AutoShape 58"/>
            <p:cNvSpPr>
              <a:spLocks noChangeArrowheads="1"/>
            </p:cNvSpPr>
            <p:nvPr/>
          </p:nvSpPr>
          <p:spPr bwMode="auto">
            <a:xfrm>
              <a:off x="565" y="601"/>
              <a:ext cx="1077" cy="455"/>
            </a:xfrm>
            <a:prstGeom prst="homePlate">
              <a:avLst>
                <a:gd name="adj" fmla="val 59176"/>
              </a:avLst>
            </a:prstGeom>
            <a:solidFill>
              <a:schemeClr val="accent1"/>
            </a:solidFill>
            <a:ln w="12700">
              <a:noFill/>
              <a:miter lim="800000"/>
              <a:headEnd/>
              <a:tailEnd/>
            </a:ln>
          </p:spPr>
          <p:txBody>
            <a:bodyPr wrap="none" anchor="ctr"/>
            <a:lstStyle/>
            <a:p>
              <a:pPr>
                <a:defRPr/>
              </a:pPr>
              <a:endParaRPr lang="en-US" sz="1600" b="1" dirty="0">
                <a:latin typeface="+mn-lt"/>
                <a:cs typeface="Arial" pitchFamily="34" charset="0"/>
              </a:endParaRPr>
            </a:p>
          </p:txBody>
        </p:sp>
      </p:grpSp>
      <p:sp>
        <p:nvSpPr>
          <p:cNvPr id="38" name="Rectangle 59"/>
          <p:cNvSpPr>
            <a:spLocks noChangeArrowheads="1"/>
          </p:cNvSpPr>
          <p:nvPr/>
        </p:nvSpPr>
        <p:spPr bwMode="auto">
          <a:xfrm>
            <a:off x="2592388" y="2703513"/>
            <a:ext cx="5572125" cy="530225"/>
          </a:xfrm>
          <a:prstGeom prst="rect">
            <a:avLst/>
          </a:prstGeom>
          <a:noFill/>
          <a:ln w="9525" algn="ctr">
            <a:noFill/>
            <a:miter lim="800000"/>
            <a:headEnd/>
            <a:tailEnd/>
          </a:ln>
        </p:spPr>
        <p:txBody>
          <a:bodyPr>
            <a:spAutoFit/>
          </a:bodyPr>
          <a:lstStyle/>
          <a:p>
            <a:pPr>
              <a:lnSpc>
                <a:spcPct val="95000"/>
              </a:lnSpc>
              <a:spcBef>
                <a:spcPct val="40000"/>
              </a:spcBef>
              <a:buClr>
                <a:schemeClr val="accent1"/>
              </a:buClr>
              <a:buSzPct val="125000"/>
              <a:buFont typeface="Wingdings" pitchFamily="2" charset="2"/>
              <a:buNone/>
              <a:defRPr/>
            </a:pPr>
            <a:r>
              <a:rPr lang="en-US" sz="1500" dirty="0">
                <a:latin typeface="+mn-lt"/>
                <a:cs typeface="Arial" pitchFamily="34" charset="0"/>
              </a:rPr>
              <a:t>Many organizations treat users on the wireless network as remote users due to concerns over who has wireless access.  </a:t>
            </a:r>
          </a:p>
        </p:txBody>
      </p:sp>
      <p:sp>
        <p:nvSpPr>
          <p:cNvPr id="39" name="Rectangle 60"/>
          <p:cNvSpPr>
            <a:spLocks noChangeArrowheads="1"/>
          </p:cNvSpPr>
          <p:nvPr/>
        </p:nvSpPr>
        <p:spPr bwMode="auto">
          <a:xfrm>
            <a:off x="255588" y="2736850"/>
            <a:ext cx="2263775" cy="560388"/>
          </a:xfrm>
          <a:prstGeom prst="rect">
            <a:avLst/>
          </a:prstGeom>
          <a:noFill/>
          <a:ln w="9525" algn="ctr">
            <a:noFill/>
            <a:miter lim="800000"/>
            <a:headEnd/>
            <a:tailEnd/>
          </a:ln>
        </p:spPr>
        <p:txBody>
          <a:bodyPr>
            <a:spAutoFit/>
          </a:bodyPr>
          <a:lstStyle/>
          <a:p>
            <a:pPr algn="ctr">
              <a:lnSpc>
                <a:spcPct val="95000"/>
              </a:lnSpc>
              <a:spcBef>
                <a:spcPct val="40000"/>
              </a:spcBef>
              <a:buClr>
                <a:schemeClr val="accent1"/>
              </a:buClr>
              <a:buSzPct val="125000"/>
              <a:buFont typeface="Wingdings" pitchFamily="2" charset="2"/>
              <a:buNone/>
              <a:defRPr/>
            </a:pPr>
            <a:r>
              <a:rPr lang="en-US" sz="1600" b="1" dirty="0">
                <a:solidFill>
                  <a:srgbClr val="FFFFFF"/>
                </a:solidFill>
                <a:latin typeface="+mn-lt"/>
                <a:cs typeface="Arial" pitchFamily="34" charset="0"/>
              </a:rPr>
              <a:t>Securing Wireless Networks</a:t>
            </a: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41288" y="261938"/>
            <a:ext cx="9002712" cy="443198"/>
          </a:xfrm>
        </p:spPr>
        <p:txBody>
          <a:bodyPr/>
          <a:lstStyle/>
          <a:p>
            <a:pPr eaLnBrk="1" hangingPunct="1"/>
            <a:r>
              <a:rPr lang="en-US" dirty="0" smtClean="0"/>
              <a:t>Remote support solution – Secure Virtual Assist</a:t>
            </a:r>
          </a:p>
        </p:txBody>
      </p:sp>
      <p:sp>
        <p:nvSpPr>
          <p:cNvPr id="6" name="TextBox 5"/>
          <p:cNvSpPr txBox="1"/>
          <p:nvPr/>
        </p:nvSpPr>
        <p:spPr>
          <a:xfrm>
            <a:off x="273050" y="3701817"/>
            <a:ext cx="8637034" cy="2462213"/>
          </a:xfrm>
          <a:prstGeom prst="rect">
            <a:avLst/>
          </a:prstGeom>
          <a:noFill/>
        </p:spPr>
        <p:txBody>
          <a:bodyPr wrap="square">
            <a:spAutoFit/>
          </a:bodyPr>
          <a:lstStyle/>
          <a:p>
            <a:pPr marL="233363" indent="-233363">
              <a:buClr>
                <a:schemeClr val="bg1"/>
              </a:buClr>
              <a:buFont typeface="Arial" pitchFamily="34" charset="0"/>
              <a:buChar char="•"/>
              <a:defRPr/>
            </a:pPr>
            <a:r>
              <a:rPr lang="en-US" sz="1400" b="1" dirty="0">
                <a:solidFill>
                  <a:srgbClr val="444444"/>
                </a:solidFill>
                <a:latin typeface="+mn-lt"/>
                <a:ea typeface="ＭＳ Ｐゴシック" pitchFamily="34" charset="-128"/>
                <a:cs typeface="Arial" pitchFamily="34" charset="0"/>
              </a:rPr>
              <a:t>Simplified and effective </a:t>
            </a:r>
            <a:r>
              <a:rPr lang="en-US" sz="1400" dirty="0">
                <a:solidFill>
                  <a:srgbClr val="444444"/>
                </a:solidFill>
                <a:latin typeface="+mn-lt"/>
                <a:ea typeface="ＭＳ Ｐゴシック" pitchFamily="34" charset="-128"/>
                <a:cs typeface="Arial" pitchFamily="34" charset="0"/>
              </a:rPr>
              <a:t>customer support</a:t>
            </a:r>
          </a:p>
          <a:p>
            <a:pPr marL="233363" indent="-233363">
              <a:buClr>
                <a:schemeClr val="bg1"/>
              </a:buClr>
              <a:buFont typeface="Arial" pitchFamily="34" charset="0"/>
              <a:buChar char="•"/>
              <a:defRPr/>
            </a:pPr>
            <a:endParaRPr lang="en-US" sz="14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400" b="1" dirty="0">
                <a:solidFill>
                  <a:srgbClr val="444444"/>
                </a:solidFill>
                <a:latin typeface="+mn-lt"/>
                <a:ea typeface="ＭＳ Ｐゴシック" pitchFamily="34" charset="-128"/>
                <a:cs typeface="Arial" pitchFamily="34" charset="0"/>
              </a:rPr>
              <a:t>Time &amp; Cost Savings </a:t>
            </a:r>
            <a:r>
              <a:rPr lang="en-US" sz="1400" dirty="0">
                <a:solidFill>
                  <a:srgbClr val="444444"/>
                </a:solidFill>
                <a:latin typeface="+mn-lt"/>
                <a:ea typeface="ＭＳ Ｐゴシック" pitchFamily="34" charset="-128"/>
                <a:cs typeface="Arial" pitchFamily="34" charset="0"/>
              </a:rPr>
              <a:t>– Eliminates need for support staff to visit customers</a:t>
            </a:r>
          </a:p>
          <a:p>
            <a:pPr marL="233363" indent="-233363">
              <a:buClr>
                <a:schemeClr val="bg1"/>
              </a:buClr>
              <a:buFont typeface="Arial" pitchFamily="34" charset="0"/>
              <a:buChar char="•"/>
              <a:defRPr/>
            </a:pPr>
            <a:endParaRPr lang="en-US" sz="14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400" b="1" dirty="0">
                <a:solidFill>
                  <a:srgbClr val="444444"/>
                </a:solidFill>
                <a:latin typeface="+mn-lt"/>
                <a:ea typeface="ＭＳ Ｐゴシック" pitchFamily="34" charset="-128"/>
                <a:cs typeface="Arial" pitchFamily="34" charset="0"/>
              </a:rPr>
              <a:t>Educational Tool </a:t>
            </a:r>
            <a:r>
              <a:rPr lang="en-US" sz="1400" dirty="0">
                <a:solidFill>
                  <a:srgbClr val="444444"/>
                </a:solidFill>
                <a:latin typeface="+mn-lt"/>
                <a:ea typeface="ＭＳ Ｐゴシック" pitchFamily="34" charset="-128"/>
                <a:cs typeface="Arial" pitchFamily="34" charset="0"/>
              </a:rPr>
              <a:t>– Trainers and support staff can use </a:t>
            </a:r>
            <a:r>
              <a:rPr lang="en-US" sz="1400" dirty="0" smtClean="0">
                <a:solidFill>
                  <a:srgbClr val="444444"/>
                </a:solidFill>
                <a:latin typeface="+mn-lt"/>
                <a:ea typeface="ＭＳ Ｐゴシック" pitchFamily="34" charset="-128"/>
                <a:cs typeface="Arial" pitchFamily="34" charset="0"/>
              </a:rPr>
              <a:t> Secure Virtual </a:t>
            </a:r>
            <a:r>
              <a:rPr lang="en-US" sz="1400" dirty="0">
                <a:solidFill>
                  <a:srgbClr val="444444"/>
                </a:solidFill>
                <a:latin typeface="+mn-lt"/>
                <a:ea typeface="ＭＳ Ｐゴシック" pitchFamily="34" charset="-128"/>
                <a:cs typeface="Arial" pitchFamily="34" charset="0"/>
              </a:rPr>
              <a:t>Assist to remotely train customers</a:t>
            </a:r>
          </a:p>
          <a:p>
            <a:pPr marL="233363" indent="-233363">
              <a:buClr>
                <a:schemeClr val="bg1"/>
              </a:buClr>
              <a:buFont typeface="Arial" pitchFamily="34" charset="0"/>
              <a:buChar char="•"/>
              <a:defRPr/>
            </a:pPr>
            <a:endParaRPr lang="en-US" sz="14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400" b="1" dirty="0">
                <a:solidFill>
                  <a:srgbClr val="444444"/>
                </a:solidFill>
                <a:latin typeface="+mn-lt"/>
                <a:ea typeface="ＭＳ Ｐゴシック" pitchFamily="34" charset="-128"/>
                <a:cs typeface="Arial" pitchFamily="34" charset="0"/>
              </a:rPr>
              <a:t>Seamless integration with existing authentication system</a:t>
            </a:r>
            <a:r>
              <a:rPr lang="en-US" sz="1400" dirty="0">
                <a:solidFill>
                  <a:srgbClr val="444444"/>
                </a:solidFill>
                <a:latin typeface="+mn-lt"/>
                <a:ea typeface="ＭＳ Ｐゴシック" pitchFamily="34" charset="-128"/>
                <a:cs typeface="Arial" pitchFamily="34" charset="0"/>
              </a:rPr>
              <a:t> – Ensures customers are authenticated and genuine in nature. Local DB of SSL VPN appliance or 2-FA can be utilized to authenticate users</a:t>
            </a:r>
          </a:p>
          <a:p>
            <a:pPr marL="233363" indent="-233363">
              <a:buClr>
                <a:schemeClr val="bg1"/>
              </a:buClr>
              <a:buFont typeface="Arial" pitchFamily="34" charset="0"/>
              <a:buChar char="•"/>
              <a:defRPr/>
            </a:pPr>
            <a:endParaRPr lang="en-US" sz="1400" dirty="0">
              <a:solidFill>
                <a:srgbClr val="444444"/>
              </a:solidFill>
              <a:latin typeface="+mn-lt"/>
              <a:ea typeface="ＭＳ Ｐゴシック" pitchFamily="34" charset="-128"/>
              <a:cs typeface="Arial" pitchFamily="34" charset="0"/>
            </a:endParaRPr>
          </a:p>
          <a:p>
            <a:pPr marL="233363" indent="-233363">
              <a:buClr>
                <a:schemeClr val="bg1"/>
              </a:buClr>
              <a:buFont typeface="Arial" pitchFamily="34" charset="0"/>
              <a:buChar char="•"/>
              <a:defRPr/>
            </a:pPr>
            <a:r>
              <a:rPr lang="en-US" sz="1400" b="1" dirty="0">
                <a:solidFill>
                  <a:srgbClr val="444444"/>
                </a:solidFill>
                <a:latin typeface="+mn-lt"/>
                <a:ea typeface="ＭＳ Ｐゴシック" pitchFamily="34" charset="-128"/>
                <a:cs typeface="Arial" pitchFamily="34" charset="0"/>
              </a:rPr>
              <a:t>Security</a:t>
            </a:r>
            <a:r>
              <a:rPr lang="en-US" sz="1400" dirty="0">
                <a:solidFill>
                  <a:srgbClr val="444444"/>
                </a:solidFill>
                <a:latin typeface="+mn-lt"/>
                <a:ea typeface="ＭＳ Ｐゴシック" pitchFamily="34" charset="-128"/>
                <a:cs typeface="Arial" pitchFamily="34" charset="0"/>
              </a:rPr>
              <a:t> – 128/256-bit AES SSL helps get the SOX/HIPAA compliance</a:t>
            </a:r>
            <a:r>
              <a:rPr lang="en-US" sz="1400" b="1" dirty="0">
                <a:solidFill>
                  <a:srgbClr val="444444"/>
                </a:solidFill>
                <a:latin typeface="+mn-lt"/>
                <a:ea typeface="ＭＳ Ｐゴシック" pitchFamily="34" charset="-128"/>
                <a:cs typeface="Arial" pitchFamily="34" charset="0"/>
              </a:rPr>
              <a:t> </a:t>
            </a:r>
            <a:endParaRPr lang="en-US" sz="1300" dirty="0">
              <a:solidFill>
                <a:srgbClr val="444444"/>
              </a:solidFill>
              <a:latin typeface="+mn-lt"/>
              <a:ea typeface="ＭＳ Ｐゴシック" pitchFamily="34" charset="-128"/>
              <a:cs typeface="Arial" pitchFamily="34" charset="0"/>
            </a:endParaRPr>
          </a:p>
        </p:txBody>
      </p:sp>
      <p:pic>
        <p:nvPicPr>
          <p:cNvPr id="32773" name="Picture 5"/>
          <p:cNvPicPr>
            <a:picLocks noChangeAspect="1" noChangeArrowheads="1"/>
          </p:cNvPicPr>
          <p:nvPr/>
        </p:nvPicPr>
        <p:blipFill>
          <a:blip r:embed="rId3" cstate="print"/>
          <a:srcRect/>
          <a:stretch>
            <a:fillRect/>
          </a:stretch>
        </p:blipFill>
        <p:spPr bwMode="auto">
          <a:xfrm>
            <a:off x="1540005" y="732125"/>
            <a:ext cx="6063991" cy="291417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200025" y="155575"/>
            <a:ext cx="8943975" cy="443198"/>
          </a:xfrm>
        </p:spPr>
        <p:txBody>
          <a:bodyPr/>
          <a:lstStyle/>
          <a:p>
            <a:pPr eaLnBrk="1" hangingPunct="1"/>
            <a:r>
              <a:rPr lang="en-US" dirty="0" smtClean="0"/>
              <a:t>Collaboration solution – Secure Virtual Meeting</a:t>
            </a:r>
          </a:p>
        </p:txBody>
      </p:sp>
      <p:pic>
        <p:nvPicPr>
          <p:cNvPr id="33796" name="Picture 4"/>
          <p:cNvPicPr>
            <a:picLocks noChangeAspect="1" noChangeArrowheads="1"/>
          </p:cNvPicPr>
          <p:nvPr/>
        </p:nvPicPr>
        <p:blipFill>
          <a:blip r:embed="rId3" cstate="print"/>
          <a:srcRect/>
          <a:stretch>
            <a:fillRect/>
          </a:stretch>
        </p:blipFill>
        <p:spPr bwMode="auto">
          <a:xfrm>
            <a:off x="65165" y="850603"/>
            <a:ext cx="9013671" cy="5173847"/>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33350" y="261938"/>
            <a:ext cx="9010650" cy="443198"/>
          </a:xfrm>
        </p:spPr>
        <p:txBody>
          <a:bodyPr/>
          <a:lstStyle/>
          <a:p>
            <a:pPr eaLnBrk="1" hangingPunct="1"/>
            <a:r>
              <a:rPr lang="en-US" dirty="0" smtClean="0"/>
              <a:t>Collaboration solution – Secure Virtual Meeting</a:t>
            </a:r>
          </a:p>
        </p:txBody>
      </p:sp>
      <p:sp>
        <p:nvSpPr>
          <p:cNvPr id="4" name="TextBox 7"/>
          <p:cNvSpPr txBox="1">
            <a:spLocks noChangeArrowheads="1"/>
          </p:cNvSpPr>
          <p:nvPr/>
        </p:nvSpPr>
        <p:spPr bwMode="auto">
          <a:xfrm>
            <a:off x="415925" y="3254375"/>
            <a:ext cx="8277225" cy="2892425"/>
          </a:xfrm>
          <a:prstGeom prst="rect">
            <a:avLst/>
          </a:prstGeom>
          <a:noFill/>
          <a:ln w="9525">
            <a:noFill/>
            <a:miter lim="800000"/>
            <a:headEnd/>
            <a:tailEnd/>
          </a:ln>
        </p:spPr>
        <p:txBody>
          <a:bodyPr>
            <a:spAutoFit/>
          </a:bodyPr>
          <a:lstStyle/>
          <a:p>
            <a:pPr>
              <a:defRPr/>
            </a:pPr>
            <a:r>
              <a:rPr lang="en-US" sz="2000" b="1" dirty="0">
                <a:solidFill>
                  <a:srgbClr val="444444"/>
                </a:solidFill>
                <a:latin typeface="+mn-lt"/>
                <a:cs typeface="Arial" pitchFamily="34" charset="0"/>
              </a:rPr>
              <a:t>Feature Benefits</a:t>
            </a:r>
          </a:p>
          <a:p>
            <a:pPr marL="233363" indent="-233363">
              <a:buClr>
                <a:schemeClr val="bg1"/>
              </a:buClr>
              <a:buFont typeface="Arial" charset="0"/>
              <a:buChar char="•"/>
              <a:defRPr/>
            </a:pPr>
            <a:r>
              <a:rPr lang="en-US" sz="1800" dirty="0">
                <a:latin typeface="+mn-lt"/>
                <a:cs typeface="Arial" pitchFamily="34" charset="0"/>
              </a:rPr>
              <a:t>Cut down on travel costs – Hold meetings as frequently as you like</a:t>
            </a:r>
          </a:p>
          <a:p>
            <a:pPr marL="233363" indent="-233363">
              <a:buClr>
                <a:schemeClr val="bg1"/>
              </a:buClr>
              <a:defRPr/>
            </a:pPr>
            <a:endParaRPr lang="en-US" sz="1800" dirty="0">
              <a:latin typeface="+mn-lt"/>
              <a:cs typeface="Arial" pitchFamily="34" charset="0"/>
            </a:endParaRPr>
          </a:p>
          <a:p>
            <a:pPr marL="233363" indent="-233363">
              <a:buClr>
                <a:schemeClr val="bg1"/>
              </a:buClr>
              <a:buFont typeface="Arial" charset="0"/>
              <a:buChar char="•"/>
              <a:defRPr/>
            </a:pPr>
            <a:r>
              <a:rPr lang="en-US" sz="1800" dirty="0">
                <a:latin typeface="+mn-lt"/>
                <a:cs typeface="Arial" pitchFamily="34" charset="0"/>
              </a:rPr>
              <a:t>Completely secure – Only participants with meeting code can join and only authorized users can schedule a meeting</a:t>
            </a:r>
          </a:p>
          <a:p>
            <a:pPr marL="233363" indent="-233363">
              <a:buClr>
                <a:schemeClr val="bg1"/>
              </a:buClr>
              <a:buFont typeface="Arial" charset="0"/>
              <a:buChar char="•"/>
              <a:defRPr/>
            </a:pPr>
            <a:endParaRPr lang="en-US" sz="1800" dirty="0">
              <a:latin typeface="+mn-lt"/>
              <a:cs typeface="Arial" pitchFamily="34" charset="0"/>
            </a:endParaRPr>
          </a:p>
          <a:p>
            <a:pPr marL="233363" indent="-233363">
              <a:buClr>
                <a:schemeClr val="bg1"/>
              </a:buClr>
              <a:buFont typeface="Arial" charset="0"/>
              <a:buChar char="•"/>
              <a:defRPr/>
            </a:pPr>
            <a:r>
              <a:rPr lang="en-US" sz="1800" dirty="0">
                <a:latin typeface="+mn-lt"/>
                <a:cs typeface="Arial" pitchFamily="34" charset="0"/>
              </a:rPr>
              <a:t>Provides great TCO for SMB users – Remote access along with remote support, remote PC control &amp; virtual collaboration</a:t>
            </a:r>
          </a:p>
          <a:p>
            <a:pPr marL="233363" indent="-233363">
              <a:buClr>
                <a:schemeClr val="bg1"/>
              </a:buClr>
              <a:buFont typeface="Arial" charset="0"/>
              <a:buChar char="•"/>
              <a:defRPr/>
            </a:pPr>
            <a:endParaRPr lang="en-US" sz="1800" dirty="0">
              <a:latin typeface="+mn-lt"/>
              <a:cs typeface="Arial" pitchFamily="34" charset="0"/>
            </a:endParaRPr>
          </a:p>
          <a:p>
            <a:pPr marL="233363" indent="-233363">
              <a:buClr>
                <a:schemeClr val="bg1"/>
              </a:buClr>
              <a:buFont typeface="Arial" charset="0"/>
              <a:buChar char="•"/>
              <a:defRPr/>
            </a:pPr>
            <a:r>
              <a:rPr lang="en-US" sz="1800" dirty="0">
                <a:latin typeface="+mn-lt"/>
                <a:cs typeface="Arial" pitchFamily="34" charset="0"/>
              </a:rPr>
              <a:t>Upfront licensing model – No monthly or yearly bills for the service</a:t>
            </a:r>
          </a:p>
        </p:txBody>
      </p:sp>
      <p:grpSp>
        <p:nvGrpSpPr>
          <p:cNvPr id="7" name="Group 6"/>
          <p:cNvGrpSpPr/>
          <p:nvPr/>
        </p:nvGrpSpPr>
        <p:grpSpPr>
          <a:xfrm>
            <a:off x="741594" y="850606"/>
            <a:ext cx="7660812" cy="2392324"/>
            <a:chOff x="741594" y="850606"/>
            <a:chExt cx="7660812" cy="2392324"/>
          </a:xfrm>
        </p:grpSpPr>
        <p:pic>
          <p:nvPicPr>
            <p:cNvPr id="34821" name="Picture 5"/>
            <p:cNvPicPr>
              <a:picLocks noChangeAspect="1" noChangeArrowheads="1"/>
            </p:cNvPicPr>
            <p:nvPr/>
          </p:nvPicPr>
          <p:blipFill>
            <a:blip r:embed="rId3" cstate="print"/>
            <a:srcRect/>
            <a:stretch>
              <a:fillRect/>
            </a:stretch>
          </p:blipFill>
          <p:spPr bwMode="auto">
            <a:xfrm>
              <a:off x="741594" y="850606"/>
              <a:ext cx="7660812" cy="2371060"/>
            </a:xfrm>
            <a:prstGeom prst="rect">
              <a:avLst/>
            </a:prstGeom>
            <a:noFill/>
            <a:ln w="9525">
              <a:noFill/>
              <a:miter lim="800000"/>
              <a:headEnd/>
              <a:tailEnd/>
            </a:ln>
          </p:spPr>
        </p:pic>
        <p:sp>
          <p:nvSpPr>
            <p:cNvPr id="6" name="Rectangle 5"/>
            <p:cNvSpPr/>
            <p:nvPr/>
          </p:nvSpPr>
          <p:spPr>
            <a:xfrm>
              <a:off x="1105786" y="2892056"/>
              <a:ext cx="2615609" cy="350874"/>
            </a:xfrm>
            <a:prstGeom prst="rect">
              <a:avLst/>
            </a:prstGeom>
            <a:solidFill>
              <a:schemeClr val="tx2"/>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chemeClr val="tx2"/>
                </a:solidFill>
                <a:latin typeface="+mn-lt"/>
              </a:endParaRPr>
            </a:p>
          </p:txBody>
        </p:sp>
      </p:gr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31788" y="155575"/>
            <a:ext cx="8248650" cy="442913"/>
          </a:xfrm>
        </p:spPr>
        <p:txBody>
          <a:bodyPr/>
          <a:lstStyle/>
          <a:p>
            <a:pPr eaLnBrk="1" hangingPunct="1"/>
            <a:r>
              <a:rPr lang="en-US" dirty="0" smtClean="0"/>
              <a:t>Spike licensing</a:t>
            </a:r>
          </a:p>
        </p:txBody>
      </p:sp>
      <p:sp>
        <p:nvSpPr>
          <p:cNvPr id="4" name="TextBox 7"/>
          <p:cNvSpPr txBox="1">
            <a:spLocks noChangeArrowheads="1"/>
          </p:cNvSpPr>
          <p:nvPr/>
        </p:nvSpPr>
        <p:spPr bwMode="auto">
          <a:xfrm>
            <a:off x="225425" y="712788"/>
            <a:ext cx="3895725" cy="4308475"/>
          </a:xfrm>
          <a:prstGeom prst="rect">
            <a:avLst/>
          </a:prstGeom>
          <a:noFill/>
          <a:ln w="9525">
            <a:noFill/>
            <a:miter lim="800000"/>
            <a:headEnd/>
            <a:tailEnd/>
          </a:ln>
        </p:spPr>
        <p:txBody>
          <a:bodyPr>
            <a:spAutoFit/>
          </a:bodyPr>
          <a:lstStyle/>
          <a:p>
            <a:pPr>
              <a:defRPr/>
            </a:pPr>
            <a:endParaRPr lang="en-US" sz="2000" b="1" dirty="0">
              <a:solidFill>
                <a:srgbClr val="444444"/>
              </a:solidFill>
              <a:latin typeface="+mn-lt"/>
              <a:cs typeface="Arial" pitchFamily="34" charset="0"/>
            </a:endParaRPr>
          </a:p>
          <a:p>
            <a:pPr>
              <a:defRPr/>
            </a:pPr>
            <a:r>
              <a:rPr lang="en-US" sz="2000" b="1" dirty="0">
                <a:solidFill>
                  <a:srgbClr val="444444"/>
                </a:solidFill>
                <a:latin typeface="+mn-lt"/>
                <a:cs typeface="Arial" pitchFamily="34" charset="0"/>
              </a:rPr>
              <a:t>Feature Benefits</a:t>
            </a:r>
          </a:p>
          <a:p>
            <a:pPr marL="233363" indent="-233363">
              <a:buClr>
                <a:schemeClr val="bg1"/>
              </a:buClr>
              <a:buFont typeface="Arial" pitchFamily="34" charset="0"/>
              <a:buChar char="•"/>
              <a:defRPr/>
            </a:pPr>
            <a:r>
              <a:rPr lang="en-US" sz="1800" dirty="0">
                <a:latin typeface="+mn-lt"/>
                <a:cs typeface="Arial" pitchFamily="34" charset="0"/>
              </a:rPr>
              <a:t>Weather disruptions or natural disasters can disrupt traffic </a:t>
            </a:r>
          </a:p>
          <a:p>
            <a:pPr marL="233363" indent="-233363">
              <a:buClr>
                <a:schemeClr val="bg1"/>
              </a:buClr>
              <a:buFont typeface="Arial" pitchFamily="34" charset="0"/>
              <a:buChar char="•"/>
              <a:defRPr/>
            </a:pPr>
            <a:endParaRPr lang="en-US" sz="1800" dirty="0">
              <a:latin typeface="+mn-lt"/>
              <a:cs typeface="Arial" pitchFamily="34" charset="0"/>
            </a:endParaRPr>
          </a:p>
          <a:p>
            <a:pPr marL="233363" indent="-233363">
              <a:buClr>
                <a:schemeClr val="bg1"/>
              </a:buClr>
              <a:buFont typeface="Arial" pitchFamily="34" charset="0"/>
              <a:buChar char="•"/>
              <a:defRPr/>
            </a:pPr>
            <a:r>
              <a:rPr lang="en-US" sz="1800" dirty="0">
                <a:latin typeface="+mn-lt"/>
                <a:cs typeface="Arial" pitchFamily="34" charset="0"/>
              </a:rPr>
              <a:t>Spike license allows the SRA appliance to exceed temporally normal licensed user count when demand increases</a:t>
            </a:r>
          </a:p>
          <a:p>
            <a:pPr marL="233363" indent="-233363">
              <a:buClr>
                <a:schemeClr val="bg1"/>
              </a:buClr>
              <a:buFont typeface="Arial" pitchFamily="34" charset="0"/>
              <a:buChar char="•"/>
              <a:defRPr/>
            </a:pPr>
            <a:endParaRPr lang="en-US" sz="1800" dirty="0">
              <a:latin typeface="+mn-lt"/>
              <a:cs typeface="Arial" pitchFamily="34" charset="0"/>
            </a:endParaRPr>
          </a:p>
          <a:p>
            <a:pPr marL="233363" indent="-233363">
              <a:buClr>
                <a:schemeClr val="bg1"/>
              </a:buClr>
              <a:buFont typeface="Arial" pitchFamily="34" charset="0"/>
              <a:buChar char="•"/>
              <a:defRPr/>
            </a:pPr>
            <a:r>
              <a:rPr lang="en-US" sz="1800" dirty="0">
                <a:latin typeface="+mn-lt"/>
                <a:cs typeface="Arial" pitchFamily="34" charset="0"/>
              </a:rPr>
              <a:t>Automatic option activates once license cap is reached</a:t>
            </a:r>
          </a:p>
          <a:p>
            <a:pPr marL="233363" indent="-233363">
              <a:buClr>
                <a:schemeClr val="bg1"/>
              </a:buClr>
              <a:buFont typeface="Arial" pitchFamily="34" charset="0"/>
              <a:buChar char="•"/>
              <a:defRPr/>
            </a:pPr>
            <a:endParaRPr lang="en-US" sz="1800" dirty="0">
              <a:latin typeface="+mn-lt"/>
              <a:cs typeface="Arial" pitchFamily="34" charset="0"/>
            </a:endParaRPr>
          </a:p>
          <a:p>
            <a:pPr marL="233363" indent="-233363">
              <a:buClr>
                <a:schemeClr val="bg1"/>
              </a:buClr>
              <a:buFont typeface="Arial" pitchFamily="34" charset="0"/>
              <a:buChar char="•"/>
              <a:defRPr/>
            </a:pPr>
            <a:r>
              <a:rPr lang="en-US" sz="1800" dirty="0">
                <a:latin typeface="+mn-lt"/>
                <a:cs typeface="Arial" pitchFamily="34" charset="0"/>
              </a:rPr>
              <a:t>The admin may </a:t>
            </a:r>
            <a:r>
              <a:rPr lang="en-US" sz="1800" b="1" dirty="0">
                <a:solidFill>
                  <a:srgbClr val="CE1126"/>
                </a:solidFill>
                <a:latin typeface="+mn-lt"/>
                <a:cs typeface="Arial" pitchFamily="34" charset="0"/>
              </a:rPr>
              <a:t>Stop</a:t>
            </a:r>
            <a:r>
              <a:rPr lang="en-US" sz="1800" b="1" dirty="0">
                <a:solidFill>
                  <a:srgbClr val="FF0000"/>
                </a:solidFill>
                <a:latin typeface="+mn-lt"/>
                <a:cs typeface="Arial" pitchFamily="34" charset="0"/>
              </a:rPr>
              <a:t> </a:t>
            </a:r>
            <a:r>
              <a:rPr lang="en-US" sz="1800" dirty="0">
                <a:latin typeface="+mn-lt"/>
                <a:cs typeface="Arial" pitchFamily="34" charset="0"/>
              </a:rPr>
              <a:t>the spike license and </a:t>
            </a:r>
            <a:r>
              <a:rPr lang="en-US" sz="1800" b="1" dirty="0">
                <a:solidFill>
                  <a:srgbClr val="7AB800"/>
                </a:solidFill>
                <a:latin typeface="+mn-lt"/>
                <a:cs typeface="Arial" pitchFamily="34" charset="0"/>
              </a:rPr>
              <a:t>Activate</a:t>
            </a:r>
            <a:r>
              <a:rPr lang="en-US" sz="1800" b="1" dirty="0">
                <a:solidFill>
                  <a:srgbClr val="00B050"/>
                </a:solidFill>
                <a:latin typeface="+mn-lt"/>
                <a:cs typeface="Arial" pitchFamily="34" charset="0"/>
              </a:rPr>
              <a:t> </a:t>
            </a:r>
            <a:r>
              <a:rPr lang="en-US" sz="1800" dirty="0">
                <a:latin typeface="+mn-lt"/>
                <a:cs typeface="Arial" pitchFamily="34" charset="0"/>
              </a:rPr>
              <a:t>as needed </a:t>
            </a:r>
          </a:p>
        </p:txBody>
      </p:sp>
      <p:pic>
        <p:nvPicPr>
          <p:cNvPr id="35844" name="Picture 10"/>
          <p:cNvPicPr>
            <a:picLocks noChangeAspect="1" noChangeArrowheads="1"/>
          </p:cNvPicPr>
          <p:nvPr/>
        </p:nvPicPr>
        <p:blipFill>
          <a:blip r:embed="rId3" cstate="print"/>
          <a:srcRect/>
          <a:stretch>
            <a:fillRect/>
          </a:stretch>
        </p:blipFill>
        <p:spPr bwMode="auto">
          <a:xfrm>
            <a:off x="4346575" y="650875"/>
            <a:ext cx="2849563" cy="1738313"/>
          </a:xfrm>
          <a:prstGeom prst="rect">
            <a:avLst/>
          </a:prstGeom>
          <a:noFill/>
          <a:ln w="12700">
            <a:noFill/>
            <a:miter lim="800000"/>
            <a:headEnd/>
            <a:tailEnd/>
          </a:ln>
        </p:spPr>
      </p:pic>
      <p:pic>
        <p:nvPicPr>
          <p:cNvPr id="35845" name="Picture 11" descr="800px-Dszpics1"/>
          <p:cNvPicPr>
            <a:picLocks noChangeAspect="1" noChangeArrowheads="1"/>
          </p:cNvPicPr>
          <p:nvPr/>
        </p:nvPicPr>
        <p:blipFill>
          <a:blip r:embed="rId4" cstate="print"/>
          <a:srcRect/>
          <a:stretch>
            <a:fillRect/>
          </a:stretch>
        </p:blipFill>
        <p:spPr bwMode="auto">
          <a:xfrm>
            <a:off x="4346575" y="2328863"/>
            <a:ext cx="2638425" cy="1747837"/>
          </a:xfrm>
          <a:prstGeom prst="rect">
            <a:avLst/>
          </a:prstGeom>
          <a:noFill/>
          <a:ln w="9525">
            <a:noFill/>
            <a:miter lim="800000"/>
            <a:headEnd/>
            <a:tailEnd/>
          </a:ln>
        </p:spPr>
      </p:pic>
      <p:pic>
        <p:nvPicPr>
          <p:cNvPr id="35846" name="Picture 7" descr="413.jpg"/>
          <p:cNvPicPr>
            <a:picLocks noChangeAspect="1"/>
          </p:cNvPicPr>
          <p:nvPr/>
        </p:nvPicPr>
        <p:blipFill>
          <a:blip r:embed="rId5" cstate="print"/>
          <a:srcRect/>
          <a:stretch>
            <a:fillRect/>
          </a:stretch>
        </p:blipFill>
        <p:spPr bwMode="auto">
          <a:xfrm>
            <a:off x="4346575" y="4052888"/>
            <a:ext cx="2697163" cy="1797050"/>
          </a:xfrm>
          <a:prstGeom prst="rect">
            <a:avLst/>
          </a:prstGeom>
          <a:noFill/>
          <a:ln w="9525" algn="ctr">
            <a:noFill/>
            <a:miter lim="800000"/>
            <a:headEnd/>
            <a:tailEnd/>
          </a:ln>
        </p:spPr>
      </p:pic>
      <p:pic>
        <p:nvPicPr>
          <p:cNvPr id="35847" name="Picture 15" descr="H1N1_influenza_virus"/>
          <p:cNvPicPr>
            <a:picLocks noChangeAspect="1" noChangeArrowheads="1"/>
          </p:cNvPicPr>
          <p:nvPr/>
        </p:nvPicPr>
        <p:blipFill>
          <a:blip r:embed="rId6" cstate="print"/>
          <a:srcRect/>
          <a:stretch>
            <a:fillRect/>
          </a:stretch>
        </p:blipFill>
        <p:spPr bwMode="auto">
          <a:xfrm>
            <a:off x="6908800" y="3344863"/>
            <a:ext cx="1947863" cy="2292350"/>
          </a:xfrm>
          <a:prstGeom prst="rect">
            <a:avLst/>
          </a:prstGeom>
          <a:noFill/>
          <a:ln w="9525">
            <a:noFill/>
            <a:miter lim="800000"/>
            <a:headEnd/>
            <a:tailEnd/>
          </a:ln>
        </p:spPr>
      </p:pic>
      <p:pic>
        <p:nvPicPr>
          <p:cNvPr id="35848" name="Picture 12" descr="800px-FirePhotography"/>
          <p:cNvPicPr>
            <a:picLocks noChangeAspect="1" noChangeArrowheads="1"/>
          </p:cNvPicPr>
          <p:nvPr/>
        </p:nvPicPr>
        <p:blipFill>
          <a:blip r:embed="rId7" cstate="print"/>
          <a:srcRect/>
          <a:stretch>
            <a:fillRect/>
          </a:stretch>
        </p:blipFill>
        <p:spPr bwMode="auto">
          <a:xfrm>
            <a:off x="6353175" y="1481138"/>
            <a:ext cx="2632075" cy="18764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dirty="0" smtClean="0"/>
              <a:t>Importance of web application security</a:t>
            </a:r>
          </a:p>
        </p:txBody>
      </p:sp>
      <p:pic>
        <p:nvPicPr>
          <p:cNvPr id="36867" name="Picture 4" descr="most_common_vulnerabilities_by_class"/>
          <p:cNvPicPr>
            <a:picLocks noChangeAspect="1" noChangeArrowheads="1"/>
          </p:cNvPicPr>
          <p:nvPr/>
        </p:nvPicPr>
        <p:blipFill>
          <a:blip r:embed="rId3" cstate="print"/>
          <a:srcRect/>
          <a:stretch>
            <a:fillRect/>
          </a:stretch>
        </p:blipFill>
        <p:spPr bwMode="auto">
          <a:xfrm>
            <a:off x="6313488" y="4513263"/>
            <a:ext cx="2628900" cy="1460500"/>
          </a:xfrm>
          <a:prstGeom prst="rect">
            <a:avLst/>
          </a:prstGeom>
          <a:noFill/>
          <a:ln w="9525">
            <a:noFill/>
            <a:miter lim="800000"/>
            <a:headEnd/>
            <a:tailEnd/>
          </a:ln>
        </p:spPr>
      </p:pic>
      <p:sp>
        <p:nvSpPr>
          <p:cNvPr id="88" name="Rectangle 3"/>
          <p:cNvSpPr>
            <a:spLocks noChangeArrowheads="1"/>
          </p:cNvSpPr>
          <p:nvPr/>
        </p:nvSpPr>
        <p:spPr bwMode="auto">
          <a:xfrm>
            <a:off x="193675" y="914400"/>
            <a:ext cx="8558213" cy="5224463"/>
          </a:xfrm>
          <a:prstGeom prst="rect">
            <a:avLst/>
          </a:prstGeom>
          <a:noFill/>
          <a:ln w="9525">
            <a:noFill/>
            <a:miter lim="800000"/>
            <a:headEnd/>
            <a:tailEnd/>
          </a:ln>
        </p:spPr>
        <p:txBody>
          <a:bodyPr/>
          <a:lstStyle/>
          <a:p>
            <a:pPr marL="233363" indent="-233363">
              <a:lnSpc>
                <a:spcPct val="85000"/>
              </a:lnSpc>
              <a:spcBef>
                <a:spcPct val="40000"/>
              </a:spcBef>
              <a:buClr>
                <a:schemeClr val="accent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80% of Internet vulnerabilities target Web apps – Cenzic</a:t>
            </a:r>
          </a:p>
          <a:p>
            <a:pPr marL="233363" indent="-233363">
              <a:lnSpc>
                <a:spcPct val="85000"/>
              </a:lnSpc>
              <a:spcBef>
                <a:spcPct val="40000"/>
              </a:spcBef>
              <a:buClr>
                <a:schemeClr val="accent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Web sites vulnerable in the past include Gmail, Twitter, Yahoo, Facebook, eBay</a:t>
            </a:r>
          </a:p>
          <a:p>
            <a:pPr marL="233363" indent="-233363">
              <a:lnSpc>
                <a:spcPct val="85000"/>
              </a:lnSpc>
              <a:spcBef>
                <a:spcPct val="40000"/>
              </a:spcBef>
              <a:buClr>
                <a:schemeClr val="accent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SANS rates Web application vulnerabilities as the number one class of server-side vulnerabilities in their Top 20 </a:t>
            </a:r>
          </a:p>
          <a:p>
            <a:pPr marL="233363" indent="-233363">
              <a:lnSpc>
                <a:spcPct val="85000"/>
              </a:lnSpc>
              <a:spcBef>
                <a:spcPct val="40000"/>
              </a:spcBef>
              <a:buClr>
                <a:schemeClr val="accent1"/>
              </a:buClr>
              <a:buFont typeface="Arial" pitchFamily="34" charset="0"/>
              <a:buChar char="•"/>
              <a:defRPr/>
            </a:pPr>
            <a:r>
              <a:rPr lang="en-US" sz="1800" dirty="0">
                <a:solidFill>
                  <a:srgbClr val="444444"/>
                </a:solidFill>
                <a:latin typeface="+mn-lt"/>
                <a:ea typeface="ＭＳ Ｐゴシック" pitchFamily="34" charset="-128"/>
                <a:cs typeface="Arial" pitchFamily="34" charset="0"/>
              </a:rPr>
              <a:t>One of the biggest breaches of all times happened in 2008</a:t>
            </a:r>
            <a:r>
              <a:rPr lang="en-US" sz="1600" dirty="0">
                <a:solidFill>
                  <a:srgbClr val="444444"/>
                </a:solidFill>
                <a:latin typeface="+mn-lt"/>
                <a:ea typeface="ＭＳ Ｐゴシック" pitchFamily="34" charset="-128"/>
                <a:cs typeface="Arial" pitchFamily="34" charset="0"/>
              </a:rPr>
              <a:t> </a:t>
            </a:r>
            <a:r>
              <a:rPr lang="en-US" sz="1600" b="1" dirty="0">
                <a:solidFill>
                  <a:srgbClr val="444444"/>
                </a:solidFill>
                <a:latin typeface="+mn-lt"/>
                <a:ea typeface="ＭＳ Ｐゴシック" pitchFamily="34" charset="-128"/>
                <a:cs typeface="Arial" pitchFamily="34" charset="0"/>
              </a:rPr>
              <a:t>CNBC’s American Greed: Hackers - Operation Get Rich or Die Tryin</a:t>
            </a:r>
            <a:r>
              <a:rPr lang="en-US" sz="1600" b="1" dirty="0">
                <a:solidFill>
                  <a:srgbClr val="444444"/>
                </a:solidFill>
                <a:latin typeface="+mn-lt"/>
                <a:ea typeface="ＭＳ Ｐゴシック" pitchFamily="34" charset="-128"/>
                <a:cs typeface="Arial" pitchFamily="34" charset="0"/>
                <a:hlinkClick r:id="rId4"/>
              </a:rPr>
              <a:t>‘</a:t>
            </a:r>
            <a:r>
              <a:rPr lang="en-US" sz="1600" dirty="0">
                <a:solidFill>
                  <a:srgbClr val="444444"/>
                </a:solidFill>
                <a:latin typeface="+mn-lt"/>
                <a:ea typeface="ＭＳ Ｐゴシック" pitchFamily="34" charset="-128"/>
                <a:cs typeface="Arial" pitchFamily="34" charset="0"/>
              </a:rPr>
              <a:t> </a:t>
            </a:r>
            <a:r>
              <a:rPr lang="en-US" sz="1600" dirty="0">
                <a:solidFill>
                  <a:schemeClr val="tx2">
                    <a:lumMod val="75000"/>
                  </a:schemeClr>
                </a:solidFill>
                <a:latin typeface="+mn-lt"/>
                <a:ea typeface="ＭＳ Ｐゴシック" pitchFamily="34" charset="-128"/>
                <a:cs typeface="Arial" pitchFamily="34" charset="0"/>
                <a:hlinkClick r:id="rId4"/>
              </a:rPr>
              <a:t>http://www.cnbc.com/id/15840232?play=1&amp;video=1715638811</a:t>
            </a:r>
            <a:endParaRPr lang="en-US" sz="1600" dirty="0">
              <a:solidFill>
                <a:schemeClr val="tx2">
                  <a:lumMod val="75000"/>
                </a:schemeClr>
              </a:solidFill>
              <a:latin typeface="+mn-lt"/>
              <a:ea typeface="ＭＳ Ｐゴシック" pitchFamily="34" charset="-128"/>
              <a:cs typeface="Arial" pitchFamily="34" charset="0"/>
            </a:endParaRPr>
          </a:p>
          <a:p>
            <a:pPr marL="347663">
              <a:defRPr/>
            </a:pPr>
            <a:endParaRPr lang="en-US" sz="1400" dirty="0">
              <a:solidFill>
                <a:schemeClr val="tx2">
                  <a:lumMod val="75000"/>
                </a:schemeClr>
              </a:solidFill>
              <a:latin typeface="+mn-lt"/>
              <a:ea typeface="ＭＳ Ｐゴシック" pitchFamily="34" charset="-128"/>
              <a:cs typeface="Arial" pitchFamily="34" charset="0"/>
            </a:endParaRPr>
          </a:p>
          <a:p>
            <a:pPr marL="347663">
              <a:defRPr/>
            </a:pPr>
            <a:endParaRPr lang="en-US" sz="1400" dirty="0">
              <a:solidFill>
                <a:schemeClr val="tx2">
                  <a:lumMod val="75000"/>
                </a:schemeClr>
              </a:solidFill>
              <a:latin typeface="+mn-lt"/>
              <a:ea typeface="ＭＳ Ｐゴシック" pitchFamily="34" charset="-128"/>
              <a:cs typeface="Arial" pitchFamily="34" charset="0"/>
            </a:endParaRPr>
          </a:p>
          <a:p>
            <a:pPr marL="58738">
              <a:defRPr/>
            </a:pPr>
            <a:r>
              <a:rPr lang="en-US" sz="1800" b="1" dirty="0">
                <a:solidFill>
                  <a:schemeClr val="bg2"/>
                </a:solidFill>
                <a:latin typeface="+mn-lt"/>
                <a:ea typeface="ＭＳ Ｐゴシック" pitchFamily="34" charset="-128"/>
                <a:cs typeface="Arial" pitchFamily="34" charset="0"/>
              </a:rPr>
              <a:t>PCI Compliance </a:t>
            </a:r>
            <a:r>
              <a:rPr lang="en-US" sz="1800" dirty="0">
                <a:solidFill>
                  <a:schemeClr val="bg2"/>
                </a:solidFill>
                <a:latin typeface="+mn-lt"/>
                <a:ea typeface="ＭＳ Ｐゴシック" pitchFamily="34" charset="-128"/>
                <a:cs typeface="Arial" pitchFamily="34" charset="0"/>
              </a:rPr>
              <a:t>remains a big concern for companies</a:t>
            </a:r>
          </a:p>
          <a:p>
            <a:pPr marL="58738">
              <a:defRPr/>
            </a:pPr>
            <a:r>
              <a:rPr lang="en-US" sz="1800" dirty="0">
                <a:solidFill>
                  <a:schemeClr val="bg2"/>
                </a:solidFill>
                <a:latin typeface="+mn-lt"/>
                <a:ea typeface="ＭＳ Ｐゴシック" pitchFamily="34" charset="-128"/>
                <a:cs typeface="Arial" pitchFamily="34" charset="0"/>
              </a:rPr>
              <a:t>conducting E-Commerce or transacting confidential data</a:t>
            </a:r>
          </a:p>
          <a:p>
            <a:pPr marL="347663">
              <a:defRPr/>
            </a:pPr>
            <a:endParaRPr lang="en-US" sz="1400" dirty="0">
              <a:solidFill>
                <a:schemeClr val="tx2">
                  <a:lumMod val="75000"/>
                </a:schemeClr>
              </a:solidFill>
              <a:latin typeface="+mn-lt"/>
              <a:ea typeface="ＭＳ Ｐゴシック" pitchFamily="34" charset="-128"/>
              <a:cs typeface="Arial" pitchFamily="34" charset="0"/>
            </a:endParaRPr>
          </a:p>
          <a:p>
            <a:pPr marL="347663">
              <a:defRPr/>
            </a:pPr>
            <a:endParaRPr lang="en-US" sz="1400" dirty="0">
              <a:solidFill>
                <a:schemeClr val="tx2">
                  <a:lumMod val="75000"/>
                </a:schemeClr>
              </a:solidFill>
              <a:latin typeface="+mn-lt"/>
              <a:ea typeface="ＭＳ Ｐゴシック" pitchFamily="34" charset="-128"/>
              <a:cs typeface="Arial" pitchFamily="34" charset="0"/>
            </a:endParaRPr>
          </a:p>
          <a:p>
            <a:pPr marL="233363" indent="-233363">
              <a:lnSpc>
                <a:spcPct val="85000"/>
              </a:lnSpc>
              <a:spcBef>
                <a:spcPct val="40000"/>
              </a:spcBef>
              <a:buClr>
                <a:schemeClr val="accent1"/>
              </a:buClr>
              <a:buFont typeface="Arial" pitchFamily="34" charset="0"/>
              <a:buChar char="•"/>
              <a:defRPr/>
            </a:pPr>
            <a:r>
              <a:rPr lang="en-US" sz="1600" dirty="0">
                <a:latin typeface="+mn-lt"/>
                <a:ea typeface="ＭＳ Ｐゴシック" pitchFamily="34" charset="-128"/>
                <a:cs typeface="Arial" pitchFamily="34" charset="0"/>
              </a:rPr>
              <a:t>Web application threats affect </a:t>
            </a:r>
            <a:r>
              <a:rPr lang="en-US" sz="1600" i="1" dirty="0">
                <a:latin typeface="+mn-lt"/>
                <a:ea typeface="ＭＳ Ｐゴシック" pitchFamily="34" charset="-128"/>
                <a:cs typeface="Arial" pitchFamily="34" charset="0"/>
              </a:rPr>
              <a:t>organizations of all sizes</a:t>
            </a:r>
          </a:p>
          <a:p>
            <a:pPr marL="233363" indent="-233363">
              <a:lnSpc>
                <a:spcPct val="85000"/>
              </a:lnSpc>
              <a:spcBef>
                <a:spcPct val="40000"/>
              </a:spcBef>
              <a:buClr>
                <a:schemeClr val="accent1"/>
              </a:buClr>
              <a:buFont typeface="Arial" pitchFamily="34" charset="0"/>
              <a:buChar char="•"/>
              <a:defRPr/>
            </a:pPr>
            <a:r>
              <a:rPr lang="en-US" sz="1600" dirty="0">
                <a:solidFill>
                  <a:srgbClr val="444444"/>
                </a:solidFill>
                <a:latin typeface="+mn-lt"/>
                <a:ea typeface="ＭＳ Ｐゴシック" pitchFamily="34" charset="-128"/>
                <a:cs typeface="Arial" pitchFamily="34" charset="0"/>
              </a:rPr>
              <a:t>Web Hacking Incident Database</a:t>
            </a:r>
            <a:r>
              <a:rPr lang="en-US" sz="1600" dirty="0">
                <a:latin typeface="+mn-lt"/>
                <a:ea typeface="ＭＳ Ｐゴシック" pitchFamily="34" charset="-128"/>
                <a:cs typeface="Arial" pitchFamily="34" charset="0"/>
              </a:rPr>
              <a:t>: </a:t>
            </a:r>
            <a:r>
              <a:rPr lang="en-US" sz="1600" dirty="0">
                <a:latin typeface="+mn-lt"/>
                <a:ea typeface="ＭＳ Ｐゴシック" pitchFamily="34" charset="-128"/>
                <a:cs typeface="Arial" pitchFamily="34" charset="0"/>
                <a:hlinkClick r:id="rId5"/>
              </a:rPr>
              <a:t>http://www.xiom.com/whid</a:t>
            </a:r>
            <a:endParaRPr lang="en-US" sz="1600" dirty="0">
              <a:latin typeface="+mn-lt"/>
              <a:ea typeface="ＭＳ Ｐゴシック" pitchFamily="34" charset="-128"/>
              <a:cs typeface="Arial" pitchFamily="34" charset="0"/>
            </a:endParaRPr>
          </a:p>
          <a:p>
            <a:pPr marL="233363" indent="-233363">
              <a:lnSpc>
                <a:spcPct val="85000"/>
              </a:lnSpc>
              <a:spcBef>
                <a:spcPct val="40000"/>
              </a:spcBef>
              <a:buClr>
                <a:schemeClr val="accent1"/>
              </a:buClr>
              <a:buFont typeface="Arial" pitchFamily="34" charset="0"/>
              <a:buChar char="•"/>
              <a:defRPr/>
            </a:pPr>
            <a:r>
              <a:rPr lang="en-US" sz="1600" dirty="0">
                <a:latin typeface="+mn-lt"/>
                <a:ea typeface="ＭＳ Ｐゴシック" pitchFamily="34" charset="-128"/>
                <a:cs typeface="Arial" pitchFamily="34" charset="0"/>
              </a:rPr>
              <a:t>Barracuda and Sony got hit by </a:t>
            </a:r>
            <a:r>
              <a:rPr lang="en-US" sz="1600" dirty="0">
                <a:latin typeface="+mn-lt"/>
                <a:ea typeface="ＭＳ Ｐゴシック" pitchFamily="34" charset="-128"/>
                <a:cs typeface="Arial" pitchFamily="34" charset="0"/>
                <a:hlinkClick r:id="rId6"/>
              </a:rPr>
              <a:t>SQL Injection attacks </a:t>
            </a:r>
            <a:r>
              <a:rPr lang="en-US" sz="1600" dirty="0">
                <a:latin typeface="+mn-lt"/>
                <a:ea typeface="ＭＳ Ｐゴシック" pitchFamily="34" charset="-128"/>
                <a:cs typeface="Arial" pitchFamily="34" charset="0"/>
              </a:rPr>
              <a:t>in 2011!</a:t>
            </a:r>
            <a:endParaRPr lang="en-US" sz="1800" dirty="0">
              <a:solidFill>
                <a:schemeClr val="tx2">
                  <a:lumMod val="75000"/>
                </a:schemeClr>
              </a:solidFill>
              <a:latin typeface="Arial" pitchFamily="34" charset="0"/>
              <a:ea typeface="ＭＳ Ｐゴシック" pitchFamily="34" charset="-128"/>
              <a:cs typeface="Arial" pitchFamily="34" charset="0"/>
            </a:endParaRPr>
          </a:p>
          <a:p>
            <a:pPr marL="347663">
              <a:defRPr/>
            </a:pPr>
            <a:endParaRPr lang="en-US" sz="1800" dirty="0">
              <a:solidFill>
                <a:schemeClr val="tx2">
                  <a:lumMod val="75000"/>
                </a:schemeClr>
              </a:solidFill>
              <a:latin typeface="Arial" pitchFamily="34" charset="0"/>
              <a:ea typeface="ＭＳ Ｐゴシック" pitchFamily="34" charset="-128"/>
              <a:cs typeface="Arial" pitchFamily="34" charset="0"/>
            </a:endParaRPr>
          </a:p>
          <a:p>
            <a:pPr marL="287338" indent="-287338">
              <a:lnSpc>
                <a:spcPct val="85000"/>
              </a:lnSpc>
              <a:spcBef>
                <a:spcPct val="40000"/>
              </a:spcBef>
              <a:buClr>
                <a:schemeClr val="accent1"/>
              </a:buClr>
              <a:buFont typeface="Wingdings" pitchFamily="2" charset="2"/>
              <a:buChar char="§"/>
              <a:defRPr/>
            </a:pPr>
            <a:endParaRPr lang="en-US" dirty="0">
              <a:latin typeface="Arial" pitchFamily="34" charset="0"/>
              <a:ea typeface="ＭＳ Ｐゴシック" pitchFamily="34" charset="-128"/>
              <a:cs typeface="Arial" pitchFamily="34" charset="0"/>
            </a:endParaRPr>
          </a:p>
        </p:txBody>
      </p:sp>
      <p:pic>
        <p:nvPicPr>
          <p:cNvPr id="26628" name="Picture 4"/>
          <p:cNvPicPr>
            <a:picLocks noChangeAspect="1" noChangeArrowheads="1"/>
          </p:cNvPicPr>
          <p:nvPr/>
        </p:nvPicPr>
        <p:blipFill>
          <a:blip r:embed="rId7" cstate="print"/>
          <a:srcRect/>
          <a:stretch>
            <a:fillRect/>
          </a:stretch>
        </p:blipFill>
        <p:spPr bwMode="auto">
          <a:xfrm>
            <a:off x="7199313" y="3240088"/>
            <a:ext cx="942975" cy="828675"/>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dirty="0" smtClean="0"/>
              <a:t>What is a Web Application Firewall?</a:t>
            </a:r>
          </a:p>
        </p:txBody>
      </p:sp>
      <p:sp>
        <p:nvSpPr>
          <p:cNvPr id="5" name="Rectangle 3"/>
          <p:cNvSpPr txBox="1">
            <a:spLocks noChangeArrowheads="1"/>
          </p:cNvSpPr>
          <p:nvPr/>
        </p:nvSpPr>
        <p:spPr bwMode="auto">
          <a:xfrm>
            <a:off x="304800" y="1673225"/>
            <a:ext cx="8305800" cy="4416425"/>
          </a:xfrm>
          <a:prstGeom prst="rect">
            <a:avLst/>
          </a:prstGeom>
          <a:noFill/>
          <a:ln w="9525">
            <a:noFill/>
            <a:miter lim="800000"/>
            <a:headEnd/>
            <a:tailEnd/>
          </a:ln>
        </p:spPr>
        <p:txBody>
          <a:bodyPr lIns="0" tIns="0" rIns="0" bIns="0">
            <a:spAutoFit/>
          </a:bodyPr>
          <a:lstStyle/>
          <a:p>
            <a:pPr eaLnBrk="0" hangingPunct="0">
              <a:lnSpc>
                <a:spcPct val="75000"/>
              </a:lnSpc>
              <a:spcBef>
                <a:spcPts val="1200"/>
              </a:spcBef>
              <a:spcAft>
                <a:spcPts val="0"/>
              </a:spcAft>
              <a:buClr>
                <a:schemeClr val="bg1"/>
              </a:buClr>
              <a:defRPr/>
            </a:pPr>
            <a:r>
              <a:rPr lang="en-US" sz="2000" kern="0" dirty="0">
                <a:latin typeface="Museo Sans For Dell" pitchFamily="2" charset="0"/>
                <a:cs typeface="Museo Sans For Dell" pitchFamily="2" charset="0"/>
              </a:rPr>
              <a:t>”A security technology, either hardware or software, that sits before the web server and analyzes layer 7 traffic (a whole session, not packets) to protect applications from attacks aimed at exploiting vulnerabilities found in applications.”</a:t>
            </a:r>
          </a:p>
          <a:p>
            <a:pPr marL="117475" indent="-117475" eaLnBrk="0" hangingPunct="0">
              <a:lnSpc>
                <a:spcPct val="75000"/>
              </a:lnSpc>
              <a:spcBef>
                <a:spcPts val="1200"/>
              </a:spcBef>
              <a:spcAft>
                <a:spcPts val="0"/>
              </a:spcAft>
              <a:buClr>
                <a:schemeClr val="bg1"/>
              </a:buClr>
              <a:defRPr/>
            </a:pPr>
            <a:r>
              <a:rPr lang="en-US" sz="1800" kern="0" dirty="0">
                <a:latin typeface="Museo Sans For Dell" pitchFamily="2" charset="0"/>
                <a:cs typeface="Museo Sans For Dell" pitchFamily="2" charset="0"/>
              </a:rPr>
              <a:t>Frost &amp; Sullivan</a:t>
            </a:r>
            <a:endParaRPr lang="en-US" kern="0" dirty="0">
              <a:solidFill>
                <a:schemeClr val="tx2"/>
              </a:solidFill>
              <a:latin typeface="Museo Sans For Dell" pitchFamily="2" charset="0"/>
              <a:cs typeface="Museo Sans For Dell" pitchFamily="2" charset="0"/>
            </a:endParaRPr>
          </a:p>
          <a:p>
            <a:pPr marL="117475" indent="-117475" eaLnBrk="0" hangingPunct="0">
              <a:lnSpc>
                <a:spcPct val="75000"/>
              </a:lnSpc>
              <a:spcBef>
                <a:spcPts val="1200"/>
              </a:spcBef>
              <a:spcAft>
                <a:spcPts val="0"/>
              </a:spcAft>
              <a:buClr>
                <a:schemeClr val="bg1"/>
              </a:buClr>
              <a:buFont typeface="Arial" pitchFamily="34" charset="0"/>
              <a:buChar char="•"/>
              <a:defRPr/>
            </a:pPr>
            <a:endParaRPr lang="en-US" sz="2000" b="1" kern="0" dirty="0">
              <a:latin typeface="Museo Sans For Dell" pitchFamily="2" charset="0"/>
              <a:cs typeface="Museo Sans For Dell" pitchFamily="2" charset="0"/>
            </a:endParaRPr>
          </a:p>
          <a:p>
            <a:pPr marL="233363" indent="-233363" eaLnBrk="0" hangingPunct="0">
              <a:lnSpc>
                <a:spcPct val="75000"/>
              </a:lnSpc>
              <a:spcBef>
                <a:spcPts val="1200"/>
              </a:spcBef>
              <a:spcAft>
                <a:spcPts val="0"/>
              </a:spcAft>
              <a:buClr>
                <a:schemeClr val="bg1"/>
              </a:buClr>
              <a:buFont typeface="Arial" pitchFamily="34" charset="0"/>
              <a:buChar char="•"/>
              <a:defRPr/>
            </a:pPr>
            <a:r>
              <a:rPr lang="en-US" sz="2000" kern="0" dirty="0">
                <a:latin typeface="Museo Sans For Dell" pitchFamily="2" charset="0"/>
                <a:cs typeface="Museo Sans For Dell" pitchFamily="2" charset="0"/>
              </a:rPr>
              <a:t>Target verticals</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solidFill>
                  <a:srgbClr val="444444"/>
                </a:solidFill>
                <a:latin typeface="Museo Sans For Dell" pitchFamily="2" charset="0"/>
                <a:cs typeface="Museo Sans For Dell" pitchFamily="2" charset="0"/>
              </a:rPr>
              <a:t>Financial services, healthcare, application service provider, and e-commerce providers</a:t>
            </a:r>
          </a:p>
          <a:p>
            <a:pPr marL="574675" lvl="2" indent="-117475" eaLnBrk="0" hangingPunct="0">
              <a:lnSpc>
                <a:spcPct val="75000"/>
              </a:lnSpc>
              <a:spcBef>
                <a:spcPts val="300"/>
              </a:spcBef>
              <a:spcAft>
                <a:spcPts val="0"/>
              </a:spcAft>
              <a:buClr>
                <a:schemeClr val="bg1"/>
              </a:buClr>
              <a:defRPr/>
            </a:pPr>
            <a:endParaRPr lang="en-US" sz="2000" b="1" kern="0" dirty="0">
              <a:solidFill>
                <a:srgbClr val="444444"/>
              </a:solidFill>
              <a:latin typeface="Museo Sans For Dell" pitchFamily="2" charset="0"/>
              <a:cs typeface="Museo Sans For Dell" pitchFamily="2" charset="0"/>
            </a:endParaRPr>
          </a:p>
          <a:p>
            <a:pPr marL="233363" indent="-233363" eaLnBrk="0" hangingPunct="0">
              <a:lnSpc>
                <a:spcPct val="75000"/>
              </a:lnSpc>
              <a:spcBef>
                <a:spcPts val="1200"/>
              </a:spcBef>
              <a:spcAft>
                <a:spcPts val="0"/>
              </a:spcAft>
              <a:buClr>
                <a:schemeClr val="bg1"/>
              </a:buClr>
              <a:buFont typeface="Arial" pitchFamily="34" charset="0"/>
              <a:buChar char="•"/>
              <a:defRPr/>
            </a:pPr>
            <a:r>
              <a:rPr lang="en-US" sz="2000" kern="0" dirty="0">
                <a:latin typeface="Museo Sans For Dell" pitchFamily="2" charset="0"/>
                <a:cs typeface="Museo Sans For Dell" pitchFamily="2" charset="0"/>
              </a:rPr>
              <a:t>Types of Web application attacks (including OWASP Top 10)</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SQL injection</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Parameter manipulation</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Cross-side scripting (XSS)</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Other attacks like CSRF (Cross-Site Request Forgery)</a:t>
            </a:r>
          </a:p>
          <a:p>
            <a:pPr marL="573088" lvl="1" indent="-231775" eaLnBrk="0" hangingPunct="0">
              <a:lnSpc>
                <a:spcPct val="75000"/>
              </a:lnSpc>
              <a:spcBef>
                <a:spcPts val="300"/>
              </a:spcBef>
              <a:spcAft>
                <a:spcPts val="0"/>
              </a:spcAft>
              <a:buClr>
                <a:schemeClr val="bg1"/>
              </a:buClr>
              <a:buFont typeface="Museo Sans For Dell" pitchFamily="2" charset="0"/>
              <a:buChar char="–"/>
              <a:defRPr/>
            </a:pPr>
            <a:endParaRPr lang="en-US" sz="2000" kern="0" dirty="0">
              <a:latin typeface="Museo Sans For Dell" pitchFamily="2" charset="0"/>
              <a:cs typeface="Museo Sans For Dell" pitchFamily="2" charset="0"/>
            </a:endParaRPr>
          </a:p>
        </p:txBody>
      </p:sp>
      <p:pic>
        <p:nvPicPr>
          <p:cNvPr id="37892" name="Picture 6" descr="WebAppSec"/>
          <p:cNvPicPr>
            <a:picLocks noChangeAspect="1" noChangeArrowheads="1"/>
          </p:cNvPicPr>
          <p:nvPr/>
        </p:nvPicPr>
        <p:blipFill>
          <a:blip r:embed="rId3" cstate="print"/>
          <a:srcRect/>
          <a:stretch>
            <a:fillRect/>
          </a:stretch>
        </p:blipFill>
        <p:spPr bwMode="auto">
          <a:xfrm>
            <a:off x="304800" y="839788"/>
            <a:ext cx="5091113" cy="660400"/>
          </a:xfrm>
          <a:prstGeom prst="rect">
            <a:avLst/>
          </a:prstGeom>
          <a:noFill/>
          <a:ln w="9525">
            <a:noFill/>
            <a:miter lim="800000"/>
            <a:headEnd/>
            <a:tailEnd/>
          </a:ln>
        </p:spPr>
      </p:pic>
      <p:pic>
        <p:nvPicPr>
          <p:cNvPr id="37893" name="Picture 7" descr="OWASP"/>
          <p:cNvPicPr>
            <a:picLocks noChangeAspect="1" noChangeArrowheads="1"/>
          </p:cNvPicPr>
          <p:nvPr/>
        </p:nvPicPr>
        <p:blipFill>
          <a:blip r:embed="rId4" cstate="print"/>
          <a:srcRect/>
          <a:stretch>
            <a:fillRect/>
          </a:stretch>
        </p:blipFill>
        <p:spPr bwMode="auto">
          <a:xfrm>
            <a:off x="5410200" y="839788"/>
            <a:ext cx="3397250" cy="627062"/>
          </a:xfrm>
          <a:prstGeom prst="rect">
            <a:avLst/>
          </a:prstGeom>
          <a:noFill/>
          <a:ln w="9525">
            <a:noFill/>
            <a:miter lim="800000"/>
            <a:headEnd/>
            <a:tailEnd/>
          </a:ln>
        </p:spPr>
      </p:pic>
      <p:pic>
        <p:nvPicPr>
          <p:cNvPr id="37894" name="Picture 6" descr="PCIDss1.png"/>
          <p:cNvPicPr>
            <a:picLocks noChangeAspect="1"/>
          </p:cNvPicPr>
          <p:nvPr/>
        </p:nvPicPr>
        <p:blipFill>
          <a:blip r:embed="rId5" cstate="print"/>
          <a:srcRect/>
          <a:stretch>
            <a:fillRect/>
          </a:stretch>
        </p:blipFill>
        <p:spPr bwMode="auto">
          <a:xfrm>
            <a:off x="6429375" y="2722563"/>
            <a:ext cx="2451100" cy="6699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smtClean="0"/>
              <a:t>What is a Web Application Firewall?</a:t>
            </a:r>
          </a:p>
        </p:txBody>
      </p:sp>
      <p:sp>
        <p:nvSpPr>
          <p:cNvPr id="5" name="Rectangle 3"/>
          <p:cNvSpPr txBox="1">
            <a:spLocks noChangeArrowheads="1"/>
          </p:cNvSpPr>
          <p:nvPr/>
        </p:nvSpPr>
        <p:spPr bwMode="auto">
          <a:xfrm>
            <a:off x="304800" y="1662113"/>
            <a:ext cx="8305800" cy="4585871"/>
          </a:xfrm>
          <a:prstGeom prst="rect">
            <a:avLst/>
          </a:prstGeom>
          <a:noFill/>
          <a:ln w="9525">
            <a:noFill/>
            <a:miter lim="800000"/>
            <a:headEnd/>
            <a:tailEnd/>
          </a:ln>
        </p:spPr>
        <p:txBody>
          <a:bodyPr lIns="0" tIns="0" rIns="0" bIns="0">
            <a:spAutoFit/>
          </a:bodyPr>
          <a:lstStyle/>
          <a:p>
            <a:pPr marL="233363" indent="-233363" eaLnBrk="0" hangingPunct="0">
              <a:lnSpc>
                <a:spcPct val="75000"/>
              </a:lnSpc>
              <a:spcBef>
                <a:spcPts val="1200"/>
              </a:spcBef>
              <a:spcAft>
                <a:spcPts val="0"/>
              </a:spcAft>
              <a:buClr>
                <a:schemeClr val="bg1"/>
              </a:buClr>
              <a:buFont typeface="Arial" pitchFamily="34" charset="0"/>
              <a:buChar char="•"/>
              <a:defRPr/>
            </a:pPr>
            <a:r>
              <a:rPr lang="en-US" sz="2000" kern="0" dirty="0">
                <a:latin typeface="Museo Sans For Dell" pitchFamily="2" charset="0"/>
                <a:cs typeface="Museo Sans For Dell" pitchFamily="2" charset="0"/>
              </a:rPr>
              <a:t>Deployment modes</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Bridge – WAF can be installed as a transparent bridge</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Router – Network must be reconfigured to direct traffic through WAF</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Embedded – WAF deployed as a web server plug-in</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b="1" kern="0" dirty="0">
                <a:solidFill>
                  <a:srgbClr val="444444"/>
                </a:solidFill>
                <a:latin typeface="Museo Sans For Dell" pitchFamily="2" charset="0"/>
                <a:cs typeface="Museo Sans For Dell" pitchFamily="2" charset="0"/>
              </a:rPr>
              <a:t>Reverse Proxy – Using DNS changes or using SSL terminators (SSL VPN)</a:t>
            </a:r>
          </a:p>
          <a:p>
            <a:pPr marL="1147763" lvl="4"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solidFill>
                  <a:srgbClr val="444444"/>
                </a:solidFill>
                <a:latin typeface="Museo Sans For Dell" pitchFamily="2" charset="0"/>
                <a:cs typeface="Museo Sans For Dell" pitchFamily="2" charset="0"/>
              </a:rPr>
              <a:t>Dell SonicWALL’s Award-Winning WAF has a reverse proxy implementation</a:t>
            </a:r>
          </a:p>
          <a:p>
            <a:pPr marL="1031875" lvl="4" indent="-117475" eaLnBrk="0" hangingPunct="0">
              <a:lnSpc>
                <a:spcPct val="75000"/>
              </a:lnSpc>
              <a:spcBef>
                <a:spcPts val="300"/>
              </a:spcBef>
              <a:spcAft>
                <a:spcPts val="0"/>
              </a:spcAft>
              <a:buClr>
                <a:schemeClr val="bg1"/>
              </a:buClr>
              <a:defRPr/>
            </a:pPr>
            <a:endParaRPr lang="en-US" sz="1800" kern="0" dirty="0">
              <a:solidFill>
                <a:srgbClr val="444444"/>
              </a:solidFill>
              <a:latin typeface="Museo Sans For Dell" pitchFamily="2" charset="0"/>
              <a:cs typeface="Museo Sans For Dell" pitchFamily="2" charset="0"/>
            </a:endParaRPr>
          </a:p>
          <a:p>
            <a:pPr marL="233363" indent="-233363" eaLnBrk="0" hangingPunct="0">
              <a:lnSpc>
                <a:spcPct val="75000"/>
              </a:lnSpc>
              <a:spcBef>
                <a:spcPts val="1200"/>
              </a:spcBef>
              <a:spcAft>
                <a:spcPts val="0"/>
              </a:spcAft>
              <a:buClr>
                <a:schemeClr val="bg1"/>
              </a:buClr>
              <a:buFont typeface="Arial" pitchFamily="34" charset="0"/>
              <a:buChar char="•"/>
              <a:defRPr/>
            </a:pPr>
            <a:r>
              <a:rPr lang="en-US" sz="2000" kern="0" dirty="0">
                <a:latin typeface="Museo Sans For Dell" pitchFamily="2" charset="0"/>
                <a:cs typeface="Museo Sans For Dell" pitchFamily="2" charset="0"/>
              </a:rPr>
              <a:t>WAF has two main models</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Negative security – compares to known signatures and denies if malicious</a:t>
            </a:r>
          </a:p>
          <a:p>
            <a:pPr marL="690563" lvl="2" indent="-233363" eaLnBrk="0" hangingPunct="0">
              <a:lnSpc>
                <a:spcPct val="75000"/>
              </a:lnSpc>
              <a:spcBef>
                <a:spcPts val="300"/>
              </a:spcBef>
              <a:spcAft>
                <a:spcPts val="0"/>
              </a:spcAft>
              <a:buClr>
                <a:schemeClr val="bg1"/>
              </a:buClr>
              <a:buFont typeface="Museo Sans For Dell" pitchFamily="2" charset="0"/>
              <a:buChar char="−"/>
              <a:defRPr/>
            </a:pPr>
            <a:r>
              <a:rPr lang="en-US" sz="1800" kern="0" dirty="0">
                <a:latin typeface="Museo Sans For Dell" pitchFamily="2" charset="0"/>
                <a:cs typeface="Museo Sans For Dell" pitchFamily="2" charset="0"/>
              </a:rPr>
              <a:t>Positive security – compares to preconfigured “acceptable” </a:t>
            </a:r>
            <a:r>
              <a:rPr lang="en-US" sz="1800" kern="0" dirty="0" smtClean="0">
                <a:latin typeface="Museo Sans For Dell" pitchFamily="2" charset="0"/>
                <a:cs typeface="Museo Sans For Dell" pitchFamily="2" charset="0"/>
              </a:rPr>
              <a:t>signatures and </a:t>
            </a:r>
            <a:r>
              <a:rPr lang="en-US" sz="1800" kern="0" dirty="0">
                <a:latin typeface="Museo Sans For Dell" pitchFamily="2" charset="0"/>
                <a:cs typeface="Museo Sans For Dell" pitchFamily="2" charset="0"/>
              </a:rPr>
              <a:t>denied if no match</a:t>
            </a:r>
          </a:p>
          <a:p>
            <a:pPr marL="574675" lvl="2" indent="-117475" eaLnBrk="0" hangingPunct="0">
              <a:lnSpc>
                <a:spcPct val="75000"/>
              </a:lnSpc>
              <a:spcBef>
                <a:spcPts val="300"/>
              </a:spcBef>
              <a:spcAft>
                <a:spcPts val="0"/>
              </a:spcAft>
              <a:buClr>
                <a:schemeClr val="bg1"/>
              </a:buClr>
              <a:defRPr/>
            </a:pPr>
            <a:endParaRPr lang="en-US" sz="2000" kern="0" dirty="0">
              <a:latin typeface="Museo Sans For Dell" pitchFamily="2" charset="0"/>
              <a:cs typeface="Museo Sans For Dell" pitchFamily="2" charset="0"/>
            </a:endParaRPr>
          </a:p>
          <a:p>
            <a:pPr marL="574675" lvl="2" indent="-117475" eaLnBrk="0" hangingPunct="0">
              <a:lnSpc>
                <a:spcPct val="75000"/>
              </a:lnSpc>
              <a:spcBef>
                <a:spcPts val="300"/>
              </a:spcBef>
              <a:spcAft>
                <a:spcPts val="0"/>
              </a:spcAft>
              <a:buClr>
                <a:schemeClr val="bg1"/>
              </a:buClr>
              <a:defRPr/>
            </a:pPr>
            <a:endParaRPr lang="en-US" sz="2000" kern="0" dirty="0">
              <a:latin typeface="Museo Sans For Dell" pitchFamily="2" charset="0"/>
              <a:cs typeface="Museo Sans For Dell" pitchFamily="2" charset="0"/>
            </a:endParaRPr>
          </a:p>
          <a:p>
            <a:pPr marL="233363" indent="-233363" eaLnBrk="0" hangingPunct="0">
              <a:lnSpc>
                <a:spcPct val="75000"/>
              </a:lnSpc>
              <a:spcBef>
                <a:spcPts val="1200"/>
              </a:spcBef>
              <a:spcAft>
                <a:spcPts val="0"/>
              </a:spcAft>
              <a:buClr>
                <a:schemeClr val="bg1"/>
              </a:buClr>
              <a:buFont typeface="Arial" pitchFamily="34" charset="0"/>
              <a:buChar char="•"/>
              <a:defRPr/>
            </a:pPr>
            <a:r>
              <a:rPr lang="en-US" sz="2000" b="1" kern="0" dirty="0">
                <a:solidFill>
                  <a:srgbClr val="444444"/>
                </a:solidFill>
                <a:latin typeface="Museo Sans For Dell" pitchFamily="2" charset="0"/>
                <a:cs typeface="Museo Sans For Dell" pitchFamily="2" charset="0"/>
              </a:rPr>
              <a:t>WAF is a critical component towards achieving PCI Compliance!</a:t>
            </a:r>
          </a:p>
          <a:p>
            <a:pPr marL="573088" lvl="1" indent="-231775" eaLnBrk="0" hangingPunct="0">
              <a:lnSpc>
                <a:spcPct val="75000"/>
              </a:lnSpc>
              <a:spcBef>
                <a:spcPts val="300"/>
              </a:spcBef>
              <a:spcAft>
                <a:spcPts val="0"/>
              </a:spcAft>
              <a:buClr>
                <a:schemeClr val="bg1"/>
              </a:buClr>
              <a:buFont typeface="Museo Sans For Dell" pitchFamily="2" charset="0"/>
              <a:buChar char="–"/>
              <a:defRPr/>
            </a:pPr>
            <a:endParaRPr lang="en-US" sz="1800" kern="0" dirty="0">
              <a:latin typeface="Museo Sans For Dell" pitchFamily="2" charset="0"/>
              <a:cs typeface="Museo Sans For Dell" pitchFamily="2" charset="0"/>
            </a:endParaRPr>
          </a:p>
        </p:txBody>
      </p:sp>
      <p:pic>
        <p:nvPicPr>
          <p:cNvPr id="38916" name="Picture 6" descr="WebAppSec"/>
          <p:cNvPicPr>
            <a:picLocks noChangeAspect="1" noChangeArrowheads="1"/>
          </p:cNvPicPr>
          <p:nvPr/>
        </p:nvPicPr>
        <p:blipFill>
          <a:blip r:embed="rId3" cstate="print"/>
          <a:srcRect/>
          <a:stretch>
            <a:fillRect/>
          </a:stretch>
        </p:blipFill>
        <p:spPr bwMode="auto">
          <a:xfrm>
            <a:off x="304800" y="839788"/>
            <a:ext cx="5091113" cy="660400"/>
          </a:xfrm>
          <a:prstGeom prst="rect">
            <a:avLst/>
          </a:prstGeom>
          <a:noFill/>
          <a:ln w="9525">
            <a:noFill/>
            <a:miter lim="800000"/>
            <a:headEnd/>
            <a:tailEnd/>
          </a:ln>
        </p:spPr>
      </p:pic>
      <p:pic>
        <p:nvPicPr>
          <p:cNvPr id="38917" name="Picture 7" descr="OWASP"/>
          <p:cNvPicPr>
            <a:picLocks noChangeAspect="1" noChangeArrowheads="1"/>
          </p:cNvPicPr>
          <p:nvPr/>
        </p:nvPicPr>
        <p:blipFill>
          <a:blip r:embed="rId4" cstate="print"/>
          <a:srcRect/>
          <a:stretch>
            <a:fillRect/>
          </a:stretch>
        </p:blipFill>
        <p:spPr bwMode="auto">
          <a:xfrm>
            <a:off x="5410200" y="839788"/>
            <a:ext cx="3397250" cy="627062"/>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dirty="0" smtClean="0"/>
              <a:t>Web Application Firewall service</a:t>
            </a:r>
          </a:p>
        </p:txBody>
      </p:sp>
      <p:pic>
        <p:nvPicPr>
          <p:cNvPr id="76802" name="Picture 2"/>
          <p:cNvPicPr>
            <a:picLocks noChangeAspect="1" noChangeArrowheads="1"/>
          </p:cNvPicPr>
          <p:nvPr/>
        </p:nvPicPr>
        <p:blipFill>
          <a:blip r:embed="rId3" cstate="print"/>
          <a:srcRect/>
          <a:stretch>
            <a:fillRect/>
          </a:stretch>
        </p:blipFill>
        <p:spPr bwMode="auto">
          <a:xfrm>
            <a:off x="604838" y="804863"/>
            <a:ext cx="7934325" cy="5248275"/>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dirty="0" smtClean="0"/>
              <a:t>XSS (Cross Site Scripting) benefits with WAF</a:t>
            </a:r>
          </a:p>
        </p:txBody>
      </p:sp>
      <p:graphicFrame>
        <p:nvGraphicFramePr>
          <p:cNvPr id="5" name="Group 4"/>
          <p:cNvGraphicFramePr>
            <a:graphicFrameLocks noGrp="1"/>
          </p:cNvGraphicFramePr>
          <p:nvPr/>
        </p:nvGraphicFramePr>
        <p:xfrm>
          <a:off x="842963" y="1109663"/>
          <a:ext cx="7034945" cy="4221994"/>
        </p:xfrm>
        <a:graphic>
          <a:graphicData uri="http://schemas.openxmlformats.org/drawingml/2006/table">
            <a:tbl>
              <a:tblPr/>
              <a:tblGrid>
                <a:gridCol w="4612005"/>
                <a:gridCol w="1075823"/>
                <a:gridCol w="1347117"/>
              </a:tblGrid>
              <a:tr h="603142">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2"/>
                          </a:solidFill>
                          <a:effectLst/>
                          <a:latin typeface="+mn-lt"/>
                          <a:ea typeface="ＭＳ Ｐゴシック" pitchFamily="34" charset="-128"/>
                        </a:rPr>
                        <a:t>XSS Defenses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2"/>
                          </a:solidFill>
                          <a:effectLst/>
                          <a:latin typeface="+mn-lt"/>
                          <a:ea typeface="ＭＳ Ｐゴシック" pitchFamily="34" charset="-128"/>
                        </a:rPr>
                        <a:t>NGFW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2"/>
                          </a:solidFill>
                          <a:effectLst/>
                          <a:latin typeface="+mn-lt"/>
                          <a:ea typeface="ＭＳ Ｐゴシック" pitchFamily="34" charset="-128"/>
                        </a:rPr>
                        <a:t>WAF</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Signatures for input sanitization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Anti-Evasiveness for input sanitization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Efficacy of XSS Signature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Cookie Encryption if XSS happens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Force Cookies only over SSL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142">
                <a:tc>
                  <a:txBody>
                    <a:bodyPr/>
                    <a:lstStyle/>
                    <a:p>
                      <a:pPr marL="0" marR="0" lvl="0" indent="0" algn="l"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chemeClr val="tx1"/>
                          </a:solidFill>
                          <a:effectLst/>
                          <a:latin typeface="+mn-lt"/>
                          <a:ea typeface="ＭＳ Ｐゴシック" pitchFamily="34" charset="-128"/>
                        </a:rPr>
                        <a:t>Shield Cookies from Ajax requests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5000"/>
                        </a:lnSpc>
                        <a:spcBef>
                          <a:spcPct val="40000"/>
                        </a:spcBef>
                        <a:spcAft>
                          <a:spcPct val="0"/>
                        </a:spcAft>
                        <a:buClr>
                          <a:schemeClr val="accent1"/>
                        </a:buClr>
                        <a:buSzPct val="125000"/>
                        <a:buFont typeface="Wingdings" pitchFamily="2" charset="2"/>
                        <a:buNone/>
                        <a:tabLst/>
                      </a:pPr>
                      <a:r>
                        <a:rPr kumimoji="0" lang="en-US" sz="2000" b="1" i="0" u="none" strike="noStrike" cap="none" normalizeH="0" baseline="0" dirty="0" smtClean="0">
                          <a:ln>
                            <a:noFill/>
                          </a:ln>
                          <a:solidFill>
                            <a:schemeClr val="tx1"/>
                          </a:solidFill>
                          <a:effectLst/>
                          <a:latin typeface="+mn-lt"/>
                          <a:ea typeface="ＭＳ Ｐゴシック" pitchFamily="34" charset="-128"/>
                        </a:rPr>
                        <a:t>YES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t>Summary </a:t>
            </a:r>
          </a:p>
        </p:txBody>
      </p:sp>
      <p:sp>
        <p:nvSpPr>
          <p:cNvPr id="3" name="TextBox 2"/>
          <p:cNvSpPr txBox="1"/>
          <p:nvPr/>
        </p:nvSpPr>
        <p:spPr>
          <a:xfrm>
            <a:off x="415925" y="808038"/>
            <a:ext cx="8205788" cy="5336846"/>
          </a:xfrm>
          <a:prstGeom prst="rect">
            <a:avLst/>
          </a:prstGeom>
          <a:noFill/>
        </p:spPr>
        <p:txBody>
          <a:bodyPr>
            <a:spAutoFit/>
          </a:bodyPr>
          <a:lstStyle/>
          <a:p>
            <a:pPr>
              <a:lnSpc>
                <a:spcPct val="90000"/>
              </a:lnSpc>
              <a:spcBef>
                <a:spcPts val="600"/>
              </a:spcBef>
              <a:spcAft>
                <a:spcPts val="0"/>
              </a:spcAft>
              <a:buClr>
                <a:schemeClr val="bg1"/>
              </a:buClr>
              <a:defRPr/>
            </a:pPr>
            <a:r>
              <a:rPr lang="en-US" sz="2000" b="1" dirty="0">
                <a:solidFill>
                  <a:srgbClr val="0085C3"/>
                </a:solidFill>
                <a:latin typeface="+mn-lt"/>
                <a:cs typeface="Arial" pitchFamily="34" charset="0"/>
              </a:rPr>
              <a:t>Dell SonicWALL SRA Solutions provide the best value for money</a:t>
            </a:r>
          </a:p>
          <a:p>
            <a:pPr>
              <a:lnSpc>
                <a:spcPct val="90000"/>
              </a:lnSpc>
              <a:spcBef>
                <a:spcPts val="600"/>
              </a:spcBef>
              <a:spcAft>
                <a:spcPts val="0"/>
              </a:spcAft>
              <a:buClr>
                <a:schemeClr val="bg1"/>
              </a:buClr>
              <a:defRPr/>
            </a:pPr>
            <a:endParaRPr lang="en-US" sz="20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2000" dirty="0">
                <a:latin typeface="+mn-lt"/>
                <a:cs typeface="Arial" pitchFamily="34" charset="0"/>
              </a:rPr>
              <a:t>B</a:t>
            </a:r>
            <a:r>
              <a:rPr lang="en-US" sz="1800" dirty="0">
                <a:latin typeface="+mn-lt"/>
                <a:cs typeface="Arial" pitchFamily="34" charset="0"/>
              </a:rPr>
              <a:t>oth clientless and Layer-3 client connectivity  with 2-Factor Auth</a:t>
            </a:r>
          </a:p>
          <a:p>
            <a:pPr marL="233363" indent="-233363">
              <a:lnSpc>
                <a:spcPct val="90000"/>
              </a:lnSpc>
              <a:spcBef>
                <a:spcPts val="600"/>
              </a:spcBef>
              <a:spcAft>
                <a:spcPts val="0"/>
              </a:spcAft>
              <a:buClr>
                <a:schemeClr val="bg1"/>
              </a:buClr>
              <a:buFont typeface="Arial" pitchFamily="34" charset="0"/>
              <a:buChar char="•"/>
              <a:defRPr/>
            </a:pPr>
            <a:endParaRPr lang="en-US" sz="18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1800" dirty="0">
                <a:latin typeface="+mn-lt"/>
                <a:cs typeface="Arial" pitchFamily="34" charset="0"/>
              </a:rPr>
              <a:t>Mobile Connect for Google Android and Apple iOS provide excellent in-office experience from smartphones and tablets</a:t>
            </a:r>
          </a:p>
          <a:p>
            <a:pPr marL="233363" indent="-233363">
              <a:lnSpc>
                <a:spcPct val="90000"/>
              </a:lnSpc>
              <a:spcBef>
                <a:spcPts val="600"/>
              </a:spcBef>
              <a:spcAft>
                <a:spcPts val="0"/>
              </a:spcAft>
              <a:buClr>
                <a:schemeClr val="bg1"/>
              </a:buClr>
              <a:buFont typeface="Arial" pitchFamily="34" charset="0"/>
              <a:buChar char="•"/>
              <a:defRPr/>
            </a:pPr>
            <a:endParaRPr lang="en-US" sz="18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1800" dirty="0">
                <a:latin typeface="+mn-lt"/>
                <a:cs typeface="Arial" pitchFamily="34" charset="0"/>
              </a:rPr>
              <a:t>End Point Control on Windows devices to secure non-IT-managed devices</a:t>
            </a:r>
          </a:p>
          <a:p>
            <a:pPr marL="233363" indent="-233363">
              <a:lnSpc>
                <a:spcPct val="90000"/>
              </a:lnSpc>
              <a:spcBef>
                <a:spcPts val="600"/>
              </a:spcBef>
              <a:spcAft>
                <a:spcPts val="0"/>
              </a:spcAft>
              <a:buClr>
                <a:schemeClr val="bg1"/>
              </a:buClr>
              <a:buFont typeface="Arial" pitchFamily="34" charset="0"/>
              <a:buChar char="•"/>
              <a:defRPr/>
            </a:pPr>
            <a:endParaRPr lang="en-US" sz="18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1800" dirty="0">
                <a:latin typeface="+mn-lt"/>
                <a:cs typeface="Arial" pitchFamily="34" charset="0"/>
              </a:rPr>
              <a:t>Several add-on services such as WAF and Secure Virtual Assist can help in reducing the Total Cost of Ownership (TCO)</a:t>
            </a:r>
          </a:p>
          <a:p>
            <a:pPr marL="233363" indent="-233363">
              <a:lnSpc>
                <a:spcPct val="90000"/>
              </a:lnSpc>
              <a:spcBef>
                <a:spcPts val="600"/>
              </a:spcBef>
              <a:spcAft>
                <a:spcPts val="0"/>
              </a:spcAft>
              <a:buClr>
                <a:schemeClr val="bg1"/>
              </a:buClr>
              <a:buFont typeface="Arial" pitchFamily="34" charset="0"/>
              <a:buChar char="•"/>
              <a:defRPr/>
            </a:pPr>
            <a:endParaRPr lang="en-US" sz="18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1800" dirty="0">
                <a:latin typeface="+mn-lt"/>
                <a:cs typeface="Arial" pitchFamily="34" charset="0"/>
              </a:rPr>
              <a:t>WAF helps in addressing PCI Compliance requirements and in DLP</a:t>
            </a:r>
          </a:p>
          <a:p>
            <a:pPr marL="233363" indent="-233363">
              <a:lnSpc>
                <a:spcPct val="90000"/>
              </a:lnSpc>
              <a:spcBef>
                <a:spcPts val="600"/>
              </a:spcBef>
              <a:spcAft>
                <a:spcPts val="0"/>
              </a:spcAft>
              <a:buClr>
                <a:schemeClr val="bg1"/>
              </a:buClr>
              <a:buFont typeface="Arial" pitchFamily="34" charset="0"/>
              <a:buChar char="•"/>
              <a:defRPr/>
            </a:pPr>
            <a:endParaRPr lang="en-US" sz="1800" dirty="0">
              <a:latin typeface="+mn-lt"/>
              <a:cs typeface="Arial" pitchFamily="34" charset="0"/>
            </a:endParaRPr>
          </a:p>
          <a:p>
            <a:pPr marL="233363" indent="-233363">
              <a:lnSpc>
                <a:spcPct val="90000"/>
              </a:lnSpc>
              <a:spcBef>
                <a:spcPts val="600"/>
              </a:spcBef>
              <a:spcAft>
                <a:spcPts val="0"/>
              </a:spcAft>
              <a:buClr>
                <a:schemeClr val="bg1"/>
              </a:buClr>
              <a:buFont typeface="Arial" pitchFamily="34" charset="0"/>
              <a:buChar char="•"/>
              <a:defRPr/>
            </a:pPr>
            <a:r>
              <a:rPr lang="en-US" sz="1800" dirty="0">
                <a:latin typeface="+mn-lt"/>
                <a:cs typeface="Arial" pitchFamily="34" charset="0"/>
              </a:rPr>
              <a:t>Secure Virtual Meeting is a great way to hold meetings across a distributed set of participants at a low cost</a:t>
            </a: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dirty="0" smtClean="0"/>
              <a:t>Secure Remote Access requirements</a:t>
            </a:r>
          </a:p>
        </p:txBody>
      </p:sp>
      <p:sp>
        <p:nvSpPr>
          <p:cNvPr id="17411" name="Content Placeholder 2"/>
          <p:cNvSpPr>
            <a:spLocks noGrp="1"/>
          </p:cNvSpPr>
          <p:nvPr>
            <p:ph sz="half" idx="1"/>
          </p:nvPr>
        </p:nvSpPr>
        <p:spPr>
          <a:xfrm>
            <a:off x="457200" y="1279525"/>
            <a:ext cx="8229600" cy="1200150"/>
          </a:xfrm>
        </p:spPr>
        <p:txBody>
          <a:bodyPr/>
          <a:lstStyle/>
          <a:p>
            <a:pPr marL="0" indent="0">
              <a:spcBef>
                <a:spcPct val="30000"/>
              </a:spcBef>
              <a:spcAft>
                <a:spcPct val="0"/>
              </a:spcAft>
              <a:buClr>
                <a:schemeClr val="tx2"/>
              </a:buClr>
              <a:buSzPct val="65000"/>
              <a:buFont typeface="Arial" charset="0"/>
              <a:buNone/>
            </a:pPr>
            <a:r>
              <a:rPr lang="en-US" b="1" smtClean="0">
                <a:solidFill>
                  <a:srgbClr val="0085C3"/>
                </a:solidFill>
              </a:rPr>
              <a:t>The Requirements:</a:t>
            </a:r>
            <a:r>
              <a:rPr lang="en-US" sz="1800" b="1" smtClean="0">
                <a:solidFill>
                  <a:srgbClr val="0085C3"/>
                </a:solidFill>
              </a:rPr>
              <a:t> </a:t>
            </a:r>
            <a:r>
              <a:rPr lang="en-US" smtClean="0">
                <a:solidFill>
                  <a:srgbClr val="0085C3"/>
                </a:solidFill>
              </a:rPr>
              <a:t>In order to provide Remote Access Control, what do you need?</a:t>
            </a:r>
          </a:p>
          <a:p>
            <a:pPr marL="0" indent="0">
              <a:spcBef>
                <a:spcPct val="30000"/>
              </a:spcBef>
              <a:spcAft>
                <a:spcPct val="0"/>
              </a:spcAft>
              <a:buClr>
                <a:schemeClr val="tx2"/>
              </a:buClr>
              <a:buSzPct val="65000"/>
              <a:buFont typeface="Arial" charset="0"/>
              <a:buNone/>
            </a:pPr>
            <a:r>
              <a:rPr lang="en-US" smtClean="0">
                <a:solidFill>
                  <a:schemeClr val="bg2"/>
                </a:solidFill>
              </a:rPr>
              <a:t>Remote Access can be managed and secured if you answer these three questions:</a:t>
            </a:r>
          </a:p>
        </p:txBody>
      </p:sp>
      <p:grpSp>
        <p:nvGrpSpPr>
          <p:cNvPr id="2" name="Group 24"/>
          <p:cNvGrpSpPr>
            <a:grpSpLocks/>
          </p:cNvGrpSpPr>
          <p:nvPr/>
        </p:nvGrpSpPr>
        <p:grpSpPr bwMode="auto">
          <a:xfrm>
            <a:off x="330200" y="2876550"/>
            <a:ext cx="8207375" cy="998538"/>
            <a:chOff x="330200" y="2876550"/>
            <a:chExt cx="8207375" cy="998538"/>
          </a:xfrm>
        </p:grpSpPr>
        <p:grpSp>
          <p:nvGrpSpPr>
            <p:cNvPr id="17427" name="Group 3"/>
            <p:cNvGrpSpPr>
              <a:grpSpLocks/>
            </p:cNvGrpSpPr>
            <p:nvPr/>
          </p:nvGrpSpPr>
          <p:grpSpPr bwMode="auto">
            <a:xfrm>
              <a:off x="330200" y="2876550"/>
              <a:ext cx="8207375" cy="998538"/>
              <a:chOff x="208" y="1571"/>
              <a:chExt cx="5170" cy="683"/>
            </a:xfrm>
          </p:grpSpPr>
          <p:sp>
            <p:nvSpPr>
              <p:cNvPr id="7" name="AutoShape 4"/>
              <p:cNvSpPr>
                <a:spLocks noChangeArrowheads="1"/>
              </p:cNvSpPr>
              <p:nvPr/>
            </p:nvSpPr>
            <p:spPr bwMode="auto">
              <a:xfrm>
                <a:off x="211" y="1571"/>
                <a:ext cx="5167" cy="680"/>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dirty="0">
                  <a:latin typeface="Arial" pitchFamily="34" charset="0"/>
                  <a:ea typeface="ＭＳ Ｐゴシック" pitchFamily="-108" charset="-128"/>
                  <a:cs typeface="Arial" pitchFamily="34" charset="0"/>
                </a:endParaRPr>
              </a:p>
            </p:txBody>
          </p:sp>
          <p:sp>
            <p:nvSpPr>
              <p:cNvPr id="17432" name="Oval 5"/>
              <p:cNvSpPr>
                <a:spLocks noChangeArrowheads="1"/>
              </p:cNvSpPr>
              <p:nvPr/>
            </p:nvSpPr>
            <p:spPr bwMode="auto">
              <a:xfrm>
                <a:off x="208" y="1578"/>
                <a:ext cx="522" cy="676"/>
              </a:xfrm>
              <a:prstGeom prst="ellipse">
                <a:avLst/>
              </a:prstGeom>
              <a:solidFill>
                <a:schemeClr val="accent1"/>
              </a:solidFill>
              <a:ln w="12700">
                <a:noFill/>
                <a:round/>
                <a:headEnd/>
                <a:tailEnd/>
              </a:ln>
            </p:spPr>
            <p:txBody>
              <a:bodyPr wrap="none" anchor="ctr"/>
              <a:lstStyle/>
              <a:p>
                <a:endParaRPr lang="en-US"/>
              </a:p>
            </p:txBody>
          </p:sp>
        </p:grpSp>
        <p:sp>
          <p:nvSpPr>
            <p:cNvPr id="17428" name="Rectangle 8"/>
            <p:cNvSpPr>
              <a:spLocks noChangeArrowheads="1"/>
            </p:cNvSpPr>
            <p:nvPr/>
          </p:nvSpPr>
          <p:spPr bwMode="auto">
            <a:xfrm>
              <a:off x="1263650" y="3249613"/>
              <a:ext cx="7261225" cy="587375"/>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1800"/>
                <a:t>Proof as to who the user is without question, based on a strong authentication method</a:t>
              </a:r>
            </a:p>
          </p:txBody>
        </p:sp>
        <p:sp>
          <p:nvSpPr>
            <p:cNvPr id="17429" name="Rectangle 9"/>
            <p:cNvSpPr>
              <a:spLocks noChangeArrowheads="1"/>
            </p:cNvSpPr>
            <p:nvPr/>
          </p:nvSpPr>
          <p:spPr bwMode="auto">
            <a:xfrm>
              <a:off x="1292225" y="2913063"/>
              <a:ext cx="7045325" cy="366712"/>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2000" b="1">
                  <a:solidFill>
                    <a:schemeClr val="accent1"/>
                  </a:solidFill>
                </a:rPr>
                <a:t>Who is the user?</a:t>
              </a:r>
            </a:p>
          </p:txBody>
        </p:sp>
        <p:sp>
          <p:nvSpPr>
            <p:cNvPr id="15" name="Text Box 14"/>
            <p:cNvSpPr txBox="1">
              <a:spLocks noChangeArrowheads="1"/>
            </p:cNvSpPr>
            <p:nvPr/>
          </p:nvSpPr>
          <p:spPr bwMode="auto">
            <a:xfrm>
              <a:off x="344488" y="2913063"/>
              <a:ext cx="717550" cy="923925"/>
            </a:xfrm>
            <a:prstGeom prst="rect">
              <a:avLst/>
            </a:prstGeom>
            <a:noFill/>
            <a:ln w="12700">
              <a:noFill/>
              <a:miter lim="800000"/>
              <a:headEnd/>
              <a:tailEnd/>
            </a:ln>
          </p:spPr>
          <p:txBody>
            <a:bodyPr wrap="none">
              <a:spAutoFit/>
            </a:bodyPr>
            <a:lstStyle/>
            <a:p>
              <a:pPr>
                <a:defRPr/>
              </a:pPr>
              <a:r>
                <a:rPr lang="en-US" sz="5400" b="1" dirty="0">
                  <a:solidFill>
                    <a:schemeClr val="tx2"/>
                  </a:solidFill>
                  <a:latin typeface="+mn-lt"/>
                  <a:cs typeface="Arial" pitchFamily="34" charset="0"/>
                </a:rPr>
                <a:t>1.</a:t>
              </a:r>
            </a:p>
          </p:txBody>
        </p:sp>
      </p:grpSp>
      <p:grpSp>
        <p:nvGrpSpPr>
          <p:cNvPr id="4" name="Group 22"/>
          <p:cNvGrpSpPr>
            <a:grpSpLocks/>
          </p:cNvGrpSpPr>
          <p:nvPr/>
        </p:nvGrpSpPr>
        <p:grpSpPr bwMode="auto">
          <a:xfrm>
            <a:off x="325438" y="3983038"/>
            <a:ext cx="8228012" cy="938212"/>
            <a:chOff x="325438" y="3983038"/>
            <a:chExt cx="8228012" cy="938212"/>
          </a:xfrm>
        </p:grpSpPr>
        <p:sp>
          <p:nvSpPr>
            <p:cNvPr id="17421" name="Rectangle 10"/>
            <p:cNvSpPr>
              <a:spLocks noChangeArrowheads="1"/>
            </p:cNvSpPr>
            <p:nvPr/>
          </p:nvSpPr>
          <p:spPr bwMode="auto">
            <a:xfrm>
              <a:off x="1292225" y="4019550"/>
              <a:ext cx="6550025" cy="366713"/>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2000" b="1">
                  <a:solidFill>
                    <a:schemeClr val="accent1"/>
                  </a:solidFill>
                </a:rPr>
                <a:t>What’s happening on the endpoint?</a:t>
              </a:r>
            </a:p>
          </p:txBody>
        </p:sp>
        <p:sp>
          <p:nvSpPr>
            <p:cNvPr id="17422" name="Rectangle 11"/>
            <p:cNvSpPr>
              <a:spLocks noChangeArrowheads="1"/>
            </p:cNvSpPr>
            <p:nvPr/>
          </p:nvSpPr>
          <p:spPr bwMode="auto">
            <a:xfrm>
              <a:off x="1292225" y="4333875"/>
              <a:ext cx="7261225" cy="587375"/>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1800"/>
                <a:t>A clear understanding of what is happening on the user’s end point to make a policy decision, then classify that device accordingly</a:t>
              </a:r>
            </a:p>
          </p:txBody>
        </p:sp>
        <p:grpSp>
          <p:nvGrpSpPr>
            <p:cNvPr id="17423" name="Group 15"/>
            <p:cNvGrpSpPr>
              <a:grpSpLocks/>
            </p:cNvGrpSpPr>
            <p:nvPr/>
          </p:nvGrpSpPr>
          <p:grpSpPr bwMode="auto">
            <a:xfrm>
              <a:off x="325438" y="3983038"/>
              <a:ext cx="8207375" cy="936625"/>
              <a:chOff x="208" y="1571"/>
              <a:chExt cx="5170" cy="683"/>
            </a:xfrm>
          </p:grpSpPr>
          <p:sp>
            <p:nvSpPr>
              <p:cNvPr id="17" name="AutoShape 16"/>
              <p:cNvSpPr>
                <a:spLocks noChangeArrowheads="1"/>
              </p:cNvSpPr>
              <p:nvPr/>
            </p:nvSpPr>
            <p:spPr bwMode="auto">
              <a:xfrm>
                <a:off x="211" y="1571"/>
                <a:ext cx="5167" cy="680"/>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dirty="0">
                  <a:latin typeface="Arial" pitchFamily="34" charset="0"/>
                  <a:ea typeface="ＭＳ Ｐゴシック" pitchFamily="-108" charset="-128"/>
                  <a:cs typeface="Arial" pitchFamily="34" charset="0"/>
                </a:endParaRPr>
              </a:p>
            </p:txBody>
          </p:sp>
          <p:sp>
            <p:nvSpPr>
              <p:cNvPr id="17426" name="Oval 17"/>
              <p:cNvSpPr>
                <a:spLocks noChangeArrowheads="1"/>
              </p:cNvSpPr>
              <p:nvPr/>
            </p:nvSpPr>
            <p:spPr bwMode="auto">
              <a:xfrm>
                <a:off x="208" y="1578"/>
                <a:ext cx="522" cy="676"/>
              </a:xfrm>
              <a:prstGeom prst="ellipse">
                <a:avLst/>
              </a:prstGeom>
              <a:solidFill>
                <a:schemeClr val="accent1"/>
              </a:solidFill>
              <a:ln w="12700">
                <a:noFill/>
                <a:round/>
                <a:headEnd/>
                <a:tailEnd/>
              </a:ln>
            </p:spPr>
            <p:txBody>
              <a:bodyPr wrap="none" anchor="ctr"/>
              <a:lstStyle/>
              <a:p>
                <a:endParaRPr lang="en-US"/>
              </a:p>
            </p:txBody>
          </p:sp>
        </p:grpSp>
        <p:sp>
          <p:nvSpPr>
            <p:cNvPr id="19" name="Text Box 18"/>
            <p:cNvSpPr txBox="1">
              <a:spLocks noChangeArrowheads="1"/>
            </p:cNvSpPr>
            <p:nvPr/>
          </p:nvSpPr>
          <p:spPr bwMode="auto">
            <a:xfrm>
              <a:off x="387350" y="3997325"/>
              <a:ext cx="765175" cy="923925"/>
            </a:xfrm>
            <a:prstGeom prst="rect">
              <a:avLst/>
            </a:prstGeom>
            <a:noFill/>
            <a:ln w="12700">
              <a:noFill/>
              <a:miter lim="800000"/>
              <a:headEnd/>
              <a:tailEnd/>
            </a:ln>
          </p:spPr>
          <p:txBody>
            <a:bodyPr wrap="none">
              <a:spAutoFit/>
            </a:bodyPr>
            <a:lstStyle/>
            <a:p>
              <a:pPr>
                <a:defRPr/>
              </a:pPr>
              <a:r>
                <a:rPr lang="en-US" sz="5400" b="1" dirty="0">
                  <a:solidFill>
                    <a:schemeClr val="tx2"/>
                  </a:solidFill>
                  <a:latin typeface="+mn-lt"/>
                  <a:cs typeface="Arial" pitchFamily="34" charset="0"/>
                </a:rPr>
                <a:t>2.</a:t>
              </a:r>
            </a:p>
          </p:txBody>
        </p:sp>
      </p:grpSp>
      <p:grpSp>
        <p:nvGrpSpPr>
          <p:cNvPr id="8" name="Group 26"/>
          <p:cNvGrpSpPr>
            <a:grpSpLocks/>
          </p:cNvGrpSpPr>
          <p:nvPr/>
        </p:nvGrpSpPr>
        <p:grpSpPr bwMode="auto">
          <a:xfrm>
            <a:off x="320675" y="5027613"/>
            <a:ext cx="8232775" cy="981075"/>
            <a:chOff x="320675" y="5027613"/>
            <a:chExt cx="8232775" cy="981075"/>
          </a:xfrm>
        </p:grpSpPr>
        <p:sp>
          <p:nvSpPr>
            <p:cNvPr id="17415" name="Oval 19"/>
            <p:cNvSpPr>
              <a:spLocks noChangeArrowheads="1"/>
            </p:cNvSpPr>
            <p:nvPr/>
          </p:nvSpPr>
          <p:spPr bwMode="auto">
            <a:xfrm>
              <a:off x="320675" y="5027613"/>
              <a:ext cx="828675" cy="966787"/>
            </a:xfrm>
            <a:prstGeom prst="ellipse">
              <a:avLst/>
            </a:prstGeom>
            <a:solidFill>
              <a:schemeClr val="accent1"/>
            </a:solidFill>
            <a:ln w="12700">
              <a:noFill/>
              <a:round/>
              <a:headEnd/>
              <a:tailEnd/>
            </a:ln>
          </p:spPr>
          <p:txBody>
            <a:bodyPr wrap="none" anchor="ctr"/>
            <a:lstStyle/>
            <a:p>
              <a:endParaRPr lang="en-US"/>
            </a:p>
          </p:txBody>
        </p:sp>
        <p:grpSp>
          <p:nvGrpSpPr>
            <p:cNvPr id="17416" name="Group 25"/>
            <p:cNvGrpSpPr>
              <a:grpSpLocks/>
            </p:cNvGrpSpPr>
            <p:nvPr/>
          </p:nvGrpSpPr>
          <p:grpSpPr bwMode="auto">
            <a:xfrm>
              <a:off x="325438" y="5045075"/>
              <a:ext cx="8228012" cy="963613"/>
              <a:chOff x="325438" y="5016500"/>
              <a:chExt cx="8228012" cy="963613"/>
            </a:xfrm>
          </p:grpSpPr>
          <p:sp>
            <p:nvSpPr>
              <p:cNvPr id="5" name="AutoShape 2"/>
              <p:cNvSpPr>
                <a:spLocks noChangeArrowheads="1"/>
              </p:cNvSpPr>
              <p:nvPr/>
            </p:nvSpPr>
            <p:spPr bwMode="auto">
              <a:xfrm>
                <a:off x="325438" y="5016500"/>
                <a:ext cx="8202612" cy="963613"/>
              </a:xfrm>
              <a:prstGeom prst="roundRect">
                <a:avLst>
                  <a:gd name="adj" fmla="val 50000"/>
                </a:avLst>
              </a:prstGeom>
              <a:noFill/>
              <a:ln w="28575">
                <a:solidFill>
                  <a:schemeClr val="accent1"/>
                </a:solidFill>
                <a:round/>
                <a:headEnd/>
                <a:tailEnd/>
              </a:ln>
              <a:effectLst>
                <a:prstShdw prst="shdw17" dist="17961" dir="2700000">
                  <a:schemeClr val="accent1">
                    <a:gamma/>
                    <a:shade val="60000"/>
                    <a:invGamma/>
                  </a:schemeClr>
                </a:prstShdw>
              </a:effectLst>
            </p:spPr>
            <p:txBody>
              <a:bodyPr wrap="none" anchor="ctr"/>
              <a:lstStyle/>
              <a:p>
                <a:pPr>
                  <a:defRPr/>
                </a:pPr>
                <a:endParaRPr lang="en-US" dirty="0">
                  <a:latin typeface="Arial" pitchFamily="34" charset="0"/>
                  <a:ea typeface="ＭＳ Ｐゴシック" pitchFamily="-108" charset="-128"/>
                  <a:cs typeface="Arial" pitchFamily="34" charset="0"/>
                </a:endParaRPr>
              </a:p>
            </p:txBody>
          </p:sp>
          <p:sp>
            <p:nvSpPr>
              <p:cNvPr id="17418" name="Rectangle 12"/>
              <p:cNvSpPr>
                <a:spLocks noChangeArrowheads="1"/>
              </p:cNvSpPr>
              <p:nvPr/>
            </p:nvSpPr>
            <p:spPr bwMode="auto">
              <a:xfrm>
                <a:off x="1292225" y="5062538"/>
                <a:ext cx="7045325" cy="366712"/>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2000" b="1">
                    <a:solidFill>
                      <a:schemeClr val="accent1"/>
                    </a:solidFill>
                  </a:rPr>
                  <a:t>What are the applications the user is seeking?</a:t>
                </a:r>
              </a:p>
            </p:txBody>
          </p:sp>
          <p:sp>
            <p:nvSpPr>
              <p:cNvPr id="17419" name="Rectangle 13"/>
              <p:cNvSpPr>
                <a:spLocks noChangeArrowheads="1"/>
              </p:cNvSpPr>
              <p:nvPr/>
            </p:nvSpPr>
            <p:spPr bwMode="auto">
              <a:xfrm>
                <a:off x="1292225" y="5353050"/>
                <a:ext cx="7261225" cy="587375"/>
              </a:xfrm>
              <a:prstGeom prst="rect">
                <a:avLst/>
              </a:prstGeom>
              <a:noFill/>
              <a:ln w="9525">
                <a:noFill/>
                <a:miter lim="800000"/>
                <a:headEnd/>
                <a:tailEnd/>
              </a:ln>
            </p:spPr>
            <p:txBody>
              <a:bodyPr>
                <a:spAutoFit/>
              </a:bodyPr>
              <a:lstStyle/>
              <a:p>
                <a:pPr defTabSz="396875">
                  <a:lnSpc>
                    <a:spcPct val="90000"/>
                  </a:lnSpc>
                  <a:spcBef>
                    <a:spcPct val="30000"/>
                  </a:spcBef>
                  <a:buClr>
                    <a:schemeClr val="tx2"/>
                  </a:buClr>
                  <a:buSzPct val="105000"/>
                  <a:buFont typeface="Wingdings" pitchFamily="2" charset="2"/>
                  <a:buNone/>
                </a:pPr>
                <a:r>
                  <a:rPr lang="en-US" sz="1800"/>
                  <a:t>Knowledge of which applications the user wants access to, and then grant access according to policy </a:t>
                </a:r>
              </a:p>
            </p:txBody>
          </p:sp>
          <p:sp>
            <p:nvSpPr>
              <p:cNvPr id="21" name="Text Box 20"/>
              <p:cNvSpPr txBox="1">
                <a:spLocks noChangeArrowheads="1"/>
              </p:cNvSpPr>
              <p:nvPr/>
            </p:nvSpPr>
            <p:spPr bwMode="auto">
              <a:xfrm>
                <a:off x="368300" y="5060950"/>
                <a:ext cx="755650" cy="914400"/>
              </a:xfrm>
              <a:prstGeom prst="rect">
                <a:avLst/>
              </a:prstGeom>
              <a:noFill/>
              <a:ln w="12700">
                <a:noFill/>
                <a:miter lim="800000"/>
                <a:headEnd/>
                <a:tailEnd/>
              </a:ln>
            </p:spPr>
            <p:txBody>
              <a:bodyPr wrap="none">
                <a:spAutoFit/>
              </a:bodyPr>
              <a:lstStyle/>
              <a:p>
                <a:pPr>
                  <a:defRPr/>
                </a:pPr>
                <a:r>
                  <a:rPr lang="en-US" sz="5400" b="1" dirty="0">
                    <a:solidFill>
                      <a:schemeClr val="tx2"/>
                    </a:solidFill>
                    <a:latin typeface="+mn-lt"/>
                    <a:cs typeface="Arial" pitchFamily="34" charset="0"/>
                  </a:rPr>
                  <a:t>3.</a:t>
                </a:r>
              </a:p>
            </p:txBody>
          </p:sp>
        </p:gr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Questions?</a:t>
            </a:r>
            <a:endParaRPr lang="en-US" dirty="0"/>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dirty="0" smtClean="0"/>
              <a:t>Access methods for SSL VPN</a:t>
            </a:r>
          </a:p>
        </p:txBody>
      </p:sp>
      <p:sp>
        <p:nvSpPr>
          <p:cNvPr id="22" name="Content Placeholder 2"/>
          <p:cNvSpPr txBox="1">
            <a:spLocks/>
          </p:cNvSpPr>
          <p:nvPr/>
        </p:nvSpPr>
        <p:spPr bwMode="auto">
          <a:xfrm>
            <a:off x="296863" y="879475"/>
            <a:ext cx="4405312" cy="2957733"/>
          </a:xfrm>
          <a:prstGeom prst="rect">
            <a:avLst/>
          </a:prstGeom>
          <a:noFill/>
          <a:ln w="9525">
            <a:noFill/>
            <a:miter lim="800000"/>
            <a:headEnd/>
            <a:tailEnd/>
          </a:ln>
        </p:spPr>
        <p:txBody>
          <a:bodyPr lIns="0" tIns="0" rIns="0" bIns="0">
            <a:spAutoFit/>
          </a:bodyPr>
          <a:lstStyle/>
          <a:p>
            <a:pPr marL="0" lvl="1" algn="ctr" eaLnBrk="0" hangingPunct="0">
              <a:lnSpc>
                <a:spcPct val="90000"/>
              </a:lnSpc>
              <a:spcBef>
                <a:spcPct val="40000"/>
              </a:spcBef>
              <a:spcAft>
                <a:spcPts val="0"/>
              </a:spcAft>
              <a:buClr>
                <a:schemeClr val="accent1"/>
              </a:buClr>
              <a:buSzPct val="125000"/>
              <a:defRPr/>
            </a:pPr>
            <a:r>
              <a:rPr lang="en-US" sz="1600" kern="0" dirty="0">
                <a:solidFill>
                  <a:schemeClr val="bg1"/>
                </a:solidFill>
                <a:latin typeface="+mn-lt"/>
                <a:ea typeface="Museo Sans For Dell" pitchFamily="2" charset="0"/>
                <a:cs typeface="Museo Sans For Dell" pitchFamily="2" charset="0"/>
              </a:rPr>
              <a:t>Web Only</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a:solidFill>
                  <a:srgbClr val="444444"/>
                </a:solidFill>
                <a:latin typeface="+mn-lt"/>
                <a:ea typeface="Museo Sans For Dell" pitchFamily="2" charset="0"/>
                <a:cs typeface="Museo Sans For Dell" pitchFamily="2" charset="0"/>
              </a:rPr>
              <a:t>No agent installation required</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a:solidFill>
                  <a:srgbClr val="444444"/>
                </a:solidFill>
                <a:latin typeface="+mn-lt"/>
                <a:ea typeface="Museo Sans For Dell" pitchFamily="2" charset="0"/>
                <a:cs typeface="Museo Sans For Dell" pitchFamily="2" charset="0"/>
              </a:rPr>
              <a:t>Browser access to web-based applications via </a:t>
            </a:r>
            <a:r>
              <a:rPr lang="en-US" sz="1400" b="1" kern="0" dirty="0">
                <a:solidFill>
                  <a:srgbClr val="444444"/>
                </a:solidFill>
                <a:latin typeface="+mn-lt"/>
                <a:ea typeface="Museo Sans For Dell" pitchFamily="2" charset="0"/>
                <a:cs typeface="Museo Sans For Dell" pitchFamily="2" charset="0"/>
              </a:rPr>
              <a:t>Bookmarks</a:t>
            </a:r>
            <a:r>
              <a:rPr lang="en-US" sz="1400" kern="0" dirty="0">
                <a:solidFill>
                  <a:srgbClr val="444444"/>
                </a:solidFill>
                <a:latin typeface="+mn-lt"/>
                <a:ea typeface="Museo Sans For Dell" pitchFamily="2" charset="0"/>
                <a:cs typeface="Museo Sans For Dell" pitchFamily="2" charset="0"/>
              </a:rPr>
              <a:t> or </a:t>
            </a:r>
            <a:r>
              <a:rPr lang="en-US" sz="1400" b="1" kern="0" dirty="0">
                <a:solidFill>
                  <a:srgbClr val="444444"/>
                </a:solidFill>
                <a:latin typeface="+mn-lt"/>
                <a:ea typeface="Museo Sans For Dell" pitchFamily="2" charset="0"/>
                <a:cs typeface="Museo Sans For Dell" pitchFamily="2" charset="0"/>
              </a:rPr>
              <a:t>Application Offloading</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i="1" kern="0" dirty="0">
                <a:solidFill>
                  <a:srgbClr val="444444"/>
                </a:solidFill>
                <a:latin typeface="+mn-lt"/>
                <a:ea typeface="Museo Sans For Dell" pitchFamily="2" charset="0"/>
                <a:cs typeface="Museo Sans For Dell" pitchFamily="2" charset="0"/>
              </a:rPr>
              <a:t>Application Offloading </a:t>
            </a:r>
            <a:r>
              <a:rPr lang="en-US" sz="1400" kern="0" dirty="0">
                <a:solidFill>
                  <a:srgbClr val="444444"/>
                </a:solidFill>
                <a:latin typeface="+mn-lt"/>
                <a:ea typeface="Museo Sans For Dell" pitchFamily="2" charset="0"/>
                <a:cs typeface="Museo Sans For Dell" pitchFamily="2" charset="0"/>
              </a:rPr>
              <a:t>is suited for complex web apps</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a:solidFill>
                  <a:srgbClr val="444444"/>
                </a:solidFill>
                <a:latin typeface="+mn-lt"/>
                <a:ea typeface="Museo Sans For Dell" pitchFamily="2" charset="0"/>
                <a:cs typeface="Museo Sans For Dell" pitchFamily="2" charset="0"/>
              </a:rPr>
              <a:t>ActiveSync support via Application Offloading for Window </a:t>
            </a:r>
            <a:r>
              <a:rPr lang="en-US" sz="1400" kern="0" dirty="0" smtClean="0">
                <a:solidFill>
                  <a:srgbClr val="444444"/>
                </a:solidFill>
                <a:latin typeface="+mn-lt"/>
                <a:ea typeface="Museo Sans For Dell" pitchFamily="2" charset="0"/>
                <a:cs typeface="Museo Sans For Dell" pitchFamily="2" charset="0"/>
              </a:rPr>
              <a:t>Phone, </a:t>
            </a:r>
            <a:r>
              <a:rPr lang="en-US" sz="1400" kern="0" dirty="0">
                <a:solidFill>
                  <a:srgbClr val="444444"/>
                </a:solidFill>
                <a:latin typeface="+mn-lt"/>
                <a:ea typeface="Museo Sans For Dell" pitchFamily="2" charset="0"/>
                <a:cs typeface="Museo Sans For Dell" pitchFamily="2" charset="0"/>
              </a:rPr>
              <a:t>Google Android and Apple iOS</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a:solidFill>
                  <a:srgbClr val="444444"/>
                </a:solidFill>
                <a:latin typeface="+mn-lt"/>
                <a:ea typeface="Museo Sans For Dell" pitchFamily="2" charset="0"/>
                <a:cs typeface="Museo Sans For Dell" pitchFamily="2" charset="0"/>
              </a:rPr>
              <a:t>SharePoint, Intranet, Webmail</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smtClean="0">
                <a:solidFill>
                  <a:srgbClr val="444444"/>
                </a:solidFill>
                <a:latin typeface="+mn-lt"/>
                <a:ea typeface="Museo Sans For Dell" pitchFamily="2" charset="0"/>
                <a:cs typeface="Museo Sans For Dell" pitchFamily="2" charset="0"/>
              </a:rPr>
              <a:t>RDP or VNC over HTML5</a:t>
            </a:r>
          </a:p>
          <a:p>
            <a:pPr marL="231775" lvl="1" indent="-231775" eaLnBrk="0" hangingPunct="0">
              <a:lnSpc>
                <a:spcPct val="90000"/>
              </a:lnSpc>
              <a:spcBef>
                <a:spcPct val="40000"/>
              </a:spcBef>
              <a:spcAft>
                <a:spcPts val="0"/>
              </a:spcAft>
              <a:buClr>
                <a:schemeClr val="accent1"/>
              </a:buClr>
              <a:buSzPct val="125000"/>
              <a:buFont typeface="Arial" pitchFamily="34" charset="0"/>
              <a:buChar char="•"/>
              <a:defRPr/>
            </a:pPr>
            <a:r>
              <a:rPr lang="en-US" sz="1400" kern="0" dirty="0" smtClean="0">
                <a:solidFill>
                  <a:srgbClr val="444444"/>
                </a:solidFill>
                <a:latin typeface="+mn-lt"/>
                <a:ea typeface="Museo Sans For Dell" pitchFamily="2" charset="0"/>
                <a:cs typeface="Museo Sans For Dell" pitchFamily="2" charset="0"/>
              </a:rPr>
              <a:t>Supported </a:t>
            </a:r>
            <a:r>
              <a:rPr lang="en-US" sz="1400" kern="0" dirty="0">
                <a:solidFill>
                  <a:srgbClr val="444444"/>
                </a:solidFill>
                <a:latin typeface="+mn-lt"/>
                <a:ea typeface="Museo Sans For Dell" pitchFamily="2" charset="0"/>
                <a:cs typeface="Museo Sans For Dell" pitchFamily="2" charset="0"/>
              </a:rPr>
              <a:t>on Internet Explorer, Firefox &amp; Google Chrome</a:t>
            </a:r>
          </a:p>
        </p:txBody>
      </p:sp>
      <p:sp>
        <p:nvSpPr>
          <p:cNvPr id="12" name="Content Placeholder 2"/>
          <p:cNvSpPr txBox="1">
            <a:spLocks/>
          </p:cNvSpPr>
          <p:nvPr/>
        </p:nvSpPr>
        <p:spPr bwMode="auto">
          <a:xfrm>
            <a:off x="225424" y="3729038"/>
            <a:ext cx="5462857" cy="2636837"/>
          </a:xfrm>
          <a:prstGeom prst="rect">
            <a:avLst/>
          </a:prstGeom>
          <a:noFill/>
          <a:ln w="9525">
            <a:noFill/>
            <a:miter lim="800000"/>
            <a:headEnd/>
            <a:tailEnd/>
          </a:ln>
        </p:spPr>
        <p:txBody>
          <a:bodyPr/>
          <a:lstStyle/>
          <a:p>
            <a:pPr marL="0" lvl="1" algn="ctr" eaLnBrk="0" hangingPunct="0">
              <a:lnSpc>
                <a:spcPct val="95000"/>
              </a:lnSpc>
              <a:spcBef>
                <a:spcPct val="40000"/>
              </a:spcBef>
              <a:buClr>
                <a:schemeClr val="accent1"/>
              </a:buClr>
              <a:buSzPct val="125000"/>
              <a:defRPr/>
            </a:pPr>
            <a:r>
              <a:rPr lang="en-US" sz="1600" dirty="0">
                <a:solidFill>
                  <a:schemeClr val="bg1"/>
                </a:solidFill>
                <a:latin typeface="+mn-lt"/>
                <a:cs typeface="Arial" pitchFamily="34" charset="0"/>
              </a:rPr>
              <a:t>Layer-3 Tunnel (Network Level Access)</a:t>
            </a:r>
          </a:p>
          <a:p>
            <a:pPr marL="231775" lvl="1" indent="-231775" eaLnBrk="0" hangingPunct="0">
              <a:lnSpc>
                <a:spcPct val="95000"/>
              </a:lnSpc>
              <a:spcBef>
                <a:spcPct val="40000"/>
              </a:spcBef>
              <a:buClr>
                <a:schemeClr val="accent1"/>
              </a:buClr>
              <a:buSzPct val="125000"/>
              <a:buFont typeface="Arial" pitchFamily="34" charset="0"/>
              <a:buChar char="•"/>
              <a:defRPr/>
            </a:pPr>
            <a:r>
              <a:rPr lang="en-US" sz="1400" dirty="0">
                <a:latin typeface="+mn-lt"/>
                <a:cs typeface="Arial" pitchFamily="34" charset="0"/>
              </a:rPr>
              <a:t>Requires an agent to be installed</a:t>
            </a:r>
          </a:p>
          <a:p>
            <a:pPr marL="231775" lvl="1" indent="-231775" eaLnBrk="0" hangingPunct="0">
              <a:lnSpc>
                <a:spcPct val="95000"/>
              </a:lnSpc>
              <a:spcBef>
                <a:spcPct val="40000"/>
              </a:spcBef>
              <a:buClr>
                <a:schemeClr val="accent1"/>
              </a:buClr>
              <a:buSzPct val="125000"/>
              <a:buFont typeface="Arial" pitchFamily="34" charset="0"/>
              <a:buChar char="•"/>
              <a:defRPr/>
            </a:pPr>
            <a:r>
              <a:rPr lang="en-US" sz="1400" dirty="0">
                <a:latin typeface="+mn-lt"/>
                <a:cs typeface="Arial" pitchFamily="34" charset="0"/>
              </a:rPr>
              <a:t>Provides complete “in-office” experience including Terminal Services, Citrix, custom/ advanced web apps</a:t>
            </a:r>
          </a:p>
          <a:p>
            <a:pPr marL="231775" lvl="1" indent="-231775" eaLnBrk="0" hangingPunct="0">
              <a:lnSpc>
                <a:spcPct val="95000"/>
              </a:lnSpc>
              <a:spcBef>
                <a:spcPct val="40000"/>
              </a:spcBef>
              <a:buClr>
                <a:schemeClr val="accent1"/>
              </a:buClr>
              <a:buSzPct val="125000"/>
              <a:buFont typeface="Arial" pitchFamily="34" charset="0"/>
              <a:buChar char="•"/>
              <a:defRPr/>
            </a:pPr>
            <a:r>
              <a:rPr lang="en-US" sz="1400" dirty="0">
                <a:latin typeface="+mn-lt"/>
                <a:cs typeface="Arial" pitchFamily="34" charset="0"/>
              </a:rPr>
              <a:t>VoIP applications require network-level access</a:t>
            </a:r>
          </a:p>
          <a:p>
            <a:pPr marL="231775" lvl="1" indent="-231775" eaLnBrk="0" hangingPunct="0">
              <a:lnSpc>
                <a:spcPct val="95000"/>
              </a:lnSpc>
              <a:spcBef>
                <a:spcPct val="40000"/>
              </a:spcBef>
              <a:buClr>
                <a:schemeClr val="accent1"/>
              </a:buClr>
              <a:buSzPct val="125000"/>
              <a:buFont typeface="Arial" pitchFamily="34" charset="0"/>
              <a:buChar char="•"/>
              <a:defRPr/>
            </a:pPr>
            <a:r>
              <a:rPr lang="en-US" sz="1400" b="1" dirty="0">
                <a:latin typeface="+mn-lt"/>
                <a:cs typeface="Arial" pitchFamily="34" charset="0"/>
              </a:rPr>
              <a:t>NetExtender</a:t>
            </a:r>
            <a:r>
              <a:rPr lang="en-US" sz="1400" dirty="0">
                <a:latin typeface="+mn-lt"/>
                <a:cs typeface="Arial" pitchFamily="34" charset="0"/>
              </a:rPr>
              <a:t> – Network-level access for Windows, </a:t>
            </a:r>
            <a:r>
              <a:rPr lang="en-US" sz="1400" dirty="0" smtClean="0">
                <a:latin typeface="+mn-lt"/>
                <a:cs typeface="Arial" pitchFamily="34" charset="0"/>
              </a:rPr>
              <a:t>Mac OS, </a:t>
            </a:r>
            <a:r>
              <a:rPr lang="en-US" sz="1400" dirty="0">
                <a:latin typeface="+mn-lt"/>
                <a:cs typeface="Arial" pitchFamily="34" charset="0"/>
              </a:rPr>
              <a:t>Linux and Android devices</a:t>
            </a:r>
          </a:p>
          <a:p>
            <a:pPr marL="231775" lvl="1" indent="-231775" eaLnBrk="0" hangingPunct="0">
              <a:lnSpc>
                <a:spcPct val="95000"/>
              </a:lnSpc>
              <a:spcBef>
                <a:spcPct val="40000"/>
              </a:spcBef>
              <a:buClr>
                <a:schemeClr val="accent1"/>
              </a:buClr>
              <a:buSzPct val="125000"/>
              <a:buFont typeface="Arial" pitchFamily="34" charset="0"/>
              <a:buChar char="•"/>
              <a:defRPr/>
            </a:pPr>
            <a:r>
              <a:rPr lang="en-US" sz="1400" b="1" dirty="0">
                <a:latin typeface="+mn-lt"/>
                <a:cs typeface="Arial" pitchFamily="34" charset="0"/>
              </a:rPr>
              <a:t>Mobile Connect </a:t>
            </a:r>
            <a:r>
              <a:rPr lang="en-US" sz="1400" dirty="0">
                <a:latin typeface="+mn-lt"/>
                <a:cs typeface="Arial" pitchFamily="34" charset="0"/>
              </a:rPr>
              <a:t>- Network-level access for </a:t>
            </a:r>
            <a:r>
              <a:rPr lang="en-US" sz="1400" dirty="0" err="1" smtClean="0">
                <a:latin typeface="+mn-lt"/>
                <a:cs typeface="Arial" pitchFamily="34" charset="0"/>
              </a:rPr>
              <a:t>iOS</a:t>
            </a:r>
            <a:r>
              <a:rPr lang="en-US" sz="1400" dirty="0" smtClean="0">
                <a:latin typeface="+mn-lt"/>
                <a:cs typeface="Arial" pitchFamily="34" charset="0"/>
              </a:rPr>
              <a:t>, OS X, Kindle Fire, Android, Windows 8.1/RT </a:t>
            </a:r>
            <a:r>
              <a:rPr lang="en-US" sz="1400" dirty="0" err="1" smtClean="0">
                <a:latin typeface="+mn-lt"/>
                <a:cs typeface="Arial" pitchFamily="34" charset="0"/>
              </a:rPr>
              <a:t>smartphones</a:t>
            </a:r>
            <a:r>
              <a:rPr lang="en-US" sz="1400" dirty="0" smtClean="0">
                <a:latin typeface="+mn-lt"/>
                <a:cs typeface="Arial" pitchFamily="34" charset="0"/>
              </a:rPr>
              <a:t> </a:t>
            </a:r>
            <a:r>
              <a:rPr lang="en-US" sz="1400" dirty="0">
                <a:latin typeface="+mn-lt"/>
                <a:cs typeface="Arial" pitchFamily="34" charset="0"/>
              </a:rPr>
              <a:t>and tablets</a:t>
            </a:r>
          </a:p>
          <a:p>
            <a:pPr marL="287338" lvl="1" indent="-287338" eaLnBrk="0" hangingPunct="0">
              <a:lnSpc>
                <a:spcPct val="95000"/>
              </a:lnSpc>
              <a:spcBef>
                <a:spcPct val="40000"/>
              </a:spcBef>
              <a:buClr>
                <a:schemeClr val="accent1"/>
              </a:buClr>
              <a:buSzPct val="125000"/>
              <a:buFont typeface="Arial" pitchFamily="34" charset="0"/>
              <a:buChar char="•"/>
              <a:defRPr/>
            </a:pPr>
            <a:endParaRPr lang="en-US" sz="1600" dirty="0">
              <a:latin typeface="+mn-lt"/>
              <a:cs typeface="Arial" pitchFamily="34" charset="0"/>
            </a:endParaRPr>
          </a:p>
        </p:txBody>
      </p:sp>
      <p:pic>
        <p:nvPicPr>
          <p:cNvPr id="20485" name="Picture 13" descr="VirtualOffice_2.jpg"/>
          <p:cNvPicPr>
            <a:picLocks noChangeAspect="1"/>
          </p:cNvPicPr>
          <p:nvPr/>
        </p:nvPicPr>
        <p:blipFill>
          <a:blip r:embed="rId3" cstate="print"/>
          <a:srcRect/>
          <a:stretch>
            <a:fillRect/>
          </a:stretch>
        </p:blipFill>
        <p:spPr bwMode="auto">
          <a:xfrm>
            <a:off x="4832350" y="819150"/>
            <a:ext cx="3635375" cy="2206625"/>
          </a:xfrm>
          <a:prstGeom prst="rect">
            <a:avLst/>
          </a:prstGeom>
          <a:noFill/>
          <a:ln w="9525">
            <a:noFill/>
            <a:miter lim="800000"/>
            <a:headEnd/>
            <a:tailEnd/>
          </a:ln>
        </p:spPr>
      </p:pic>
      <p:pic>
        <p:nvPicPr>
          <p:cNvPr id="20486" name="Picture 1" descr="2D1798A9-8EED-400B-9257-7775EA3C1A24"/>
          <p:cNvPicPr>
            <a:picLocks noChangeAspect="1" noChangeArrowheads="1"/>
          </p:cNvPicPr>
          <p:nvPr/>
        </p:nvPicPr>
        <p:blipFill>
          <a:blip r:embed="rId4" cstate="print"/>
          <a:srcRect/>
          <a:stretch>
            <a:fillRect/>
          </a:stretch>
        </p:blipFill>
        <p:spPr bwMode="auto">
          <a:xfrm>
            <a:off x="6138862" y="4937125"/>
            <a:ext cx="1022350" cy="1143000"/>
          </a:xfrm>
          <a:prstGeom prst="rect">
            <a:avLst/>
          </a:prstGeom>
          <a:noFill/>
          <a:ln w="9525">
            <a:noFill/>
            <a:miter lim="800000"/>
            <a:headEnd/>
            <a:tailEnd/>
          </a:ln>
        </p:spPr>
      </p:pic>
      <p:pic>
        <p:nvPicPr>
          <p:cNvPr id="8" name="Picture 3"/>
          <p:cNvPicPr>
            <a:picLocks noChangeAspect="1" noChangeArrowheads="1"/>
          </p:cNvPicPr>
          <p:nvPr/>
        </p:nvPicPr>
        <p:blipFill>
          <a:blip r:embed="rId5" cstate="print"/>
          <a:srcRect/>
          <a:stretch>
            <a:fillRect/>
          </a:stretch>
        </p:blipFill>
        <p:spPr bwMode="auto">
          <a:xfrm>
            <a:off x="5676284" y="3241964"/>
            <a:ext cx="1947507" cy="1530184"/>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38150" y="238125"/>
            <a:ext cx="8248650" cy="442913"/>
          </a:xfrm>
        </p:spPr>
        <p:txBody>
          <a:bodyPr/>
          <a:lstStyle/>
          <a:p>
            <a:pPr eaLnBrk="1" hangingPunct="1"/>
            <a:r>
              <a:rPr lang="en-US" dirty="0" smtClean="0"/>
              <a:t>SRA access methods</a:t>
            </a:r>
          </a:p>
        </p:txBody>
      </p:sp>
      <p:graphicFrame>
        <p:nvGraphicFramePr>
          <p:cNvPr id="5" name="Table 4"/>
          <p:cNvGraphicFramePr>
            <a:graphicFrameLocks noGrp="1"/>
          </p:cNvGraphicFramePr>
          <p:nvPr/>
        </p:nvGraphicFramePr>
        <p:xfrm>
          <a:off x="439738" y="808038"/>
          <a:ext cx="8003970" cy="5189519"/>
        </p:xfrm>
        <a:graphic>
          <a:graphicData uri="http://schemas.openxmlformats.org/drawingml/2006/table">
            <a:tbl>
              <a:tblPr firstRow="1" bandRow="1">
                <a:tableStyleId>{5C22544A-7EE6-4342-B048-85BDC9FD1C3A}</a:tableStyleId>
              </a:tblPr>
              <a:tblGrid>
                <a:gridCol w="2553196"/>
                <a:gridCol w="5450774"/>
              </a:tblGrid>
              <a:tr h="583275">
                <a:tc>
                  <a:txBody>
                    <a:bodyPr/>
                    <a:lstStyle/>
                    <a:p>
                      <a:pPr algn="ctr">
                        <a:lnSpc>
                          <a:spcPct val="150000"/>
                        </a:lnSpc>
                      </a:pPr>
                      <a:r>
                        <a:rPr lang="en-US" dirty="0" smtClean="0">
                          <a:solidFill>
                            <a:srgbClr val="EAEAEA"/>
                          </a:solidFill>
                        </a:rPr>
                        <a:t>Access Mechanism</a:t>
                      </a:r>
                      <a:endParaRPr lang="en-US" dirty="0">
                        <a:solidFill>
                          <a:srgbClr val="EAEAEA"/>
                        </a:solidFill>
                      </a:endParaRPr>
                    </a:p>
                  </a:txBody>
                  <a:tcPr>
                    <a:solidFill>
                      <a:schemeClr val="bg1"/>
                    </a:solidFill>
                  </a:tcPr>
                </a:tc>
                <a:tc>
                  <a:txBody>
                    <a:bodyPr/>
                    <a:lstStyle/>
                    <a:p>
                      <a:pPr algn="ctr">
                        <a:lnSpc>
                          <a:spcPct val="150000"/>
                        </a:lnSpc>
                      </a:pPr>
                      <a:r>
                        <a:rPr lang="en-US" dirty="0" smtClean="0">
                          <a:solidFill>
                            <a:srgbClr val="EAEAEA"/>
                          </a:solidFill>
                        </a:rPr>
                        <a:t>What it does</a:t>
                      </a:r>
                      <a:endParaRPr lang="en-US" dirty="0">
                        <a:solidFill>
                          <a:srgbClr val="EAEAEA"/>
                        </a:solidFill>
                      </a:endParaRPr>
                    </a:p>
                  </a:txBody>
                  <a:tcPr>
                    <a:solidFill>
                      <a:schemeClr val="bg1"/>
                    </a:solidFill>
                  </a:tcPr>
                </a:tc>
              </a:tr>
              <a:tr h="948644">
                <a:tc>
                  <a:txBody>
                    <a:bodyPr/>
                    <a:lstStyle/>
                    <a:p>
                      <a:endParaRPr lang="en-US" dirty="0">
                        <a:solidFill>
                          <a:srgbClr val="444444"/>
                        </a:solidFill>
                      </a:endParaRPr>
                    </a:p>
                  </a:txBody>
                  <a:tcPr>
                    <a:noFill/>
                  </a:tcPr>
                </a:tc>
                <a:tc>
                  <a:txBody>
                    <a:bodyPr/>
                    <a:lstStyle/>
                    <a:p>
                      <a:pPr>
                        <a:lnSpc>
                          <a:spcPct val="100000"/>
                        </a:lnSpc>
                      </a:pPr>
                      <a:r>
                        <a:rPr lang="en-US" dirty="0" smtClean="0">
                          <a:solidFill>
                            <a:srgbClr val="444444"/>
                          </a:solidFill>
                        </a:rPr>
                        <a:t>Creates a secure</a:t>
                      </a:r>
                      <a:r>
                        <a:rPr lang="en-US" baseline="0" dirty="0" smtClean="0">
                          <a:solidFill>
                            <a:srgbClr val="444444"/>
                          </a:solidFill>
                        </a:rPr>
                        <a:t> Layer-3 network connection to provide access to email, file-shares and custom applications including VOIP applications</a:t>
                      </a:r>
                      <a:endParaRPr lang="en-US" dirty="0">
                        <a:solidFill>
                          <a:srgbClr val="444444"/>
                        </a:solidFill>
                      </a:endParaRPr>
                    </a:p>
                  </a:txBody>
                  <a:tcPr>
                    <a:noFill/>
                  </a:tcPr>
                </a:tc>
              </a:tr>
              <a:tr h="872433">
                <a:tc>
                  <a:txBody>
                    <a:bodyPr/>
                    <a:lstStyle/>
                    <a:p>
                      <a:endParaRPr lang="en-US" dirty="0">
                        <a:solidFill>
                          <a:srgbClr val="444444"/>
                        </a:solidFill>
                      </a:endParaRPr>
                    </a:p>
                  </a:txBody>
                  <a:tcPr>
                    <a:solidFill>
                      <a:srgbClr val="EEEEEE"/>
                    </a:solidFill>
                  </a:tcPr>
                </a:tc>
                <a:tc>
                  <a:txBody>
                    <a:bodyPr/>
                    <a:lstStyle/>
                    <a:p>
                      <a:r>
                        <a:rPr lang="en-US" dirty="0" smtClean="0">
                          <a:solidFill>
                            <a:srgbClr val="444444"/>
                          </a:solidFill>
                        </a:rPr>
                        <a:t>Allows you to remotely access files in the local network. You can also copy files from your remote computer to the local network.</a:t>
                      </a:r>
                      <a:endParaRPr lang="en-US" dirty="0">
                        <a:solidFill>
                          <a:srgbClr val="444444"/>
                        </a:solidFill>
                      </a:endParaRPr>
                    </a:p>
                  </a:txBody>
                  <a:tcPr>
                    <a:solidFill>
                      <a:srgbClr val="EEEEEE"/>
                    </a:solidFill>
                  </a:tcPr>
                </a:tc>
              </a:tr>
              <a:tr h="583275">
                <a:tc>
                  <a:txBody>
                    <a:bodyPr/>
                    <a:lstStyle/>
                    <a:p>
                      <a:pPr algn="ctr"/>
                      <a:r>
                        <a:rPr lang="en-US" dirty="0" smtClean="0">
                          <a:solidFill>
                            <a:srgbClr val="444444"/>
                          </a:solidFill>
                        </a:rPr>
                        <a:t>HTTP/HTTPS Bookmarks</a:t>
                      </a:r>
                      <a:endParaRPr lang="en-US" dirty="0">
                        <a:solidFill>
                          <a:srgbClr val="444444"/>
                        </a:solidFill>
                      </a:endParaRPr>
                    </a:p>
                  </a:txBody>
                  <a:tcPr>
                    <a:noFill/>
                  </a:tcPr>
                </a:tc>
                <a:tc>
                  <a:txBody>
                    <a:bodyPr/>
                    <a:lstStyle/>
                    <a:p>
                      <a:r>
                        <a:rPr lang="en-US" dirty="0" smtClean="0">
                          <a:solidFill>
                            <a:srgbClr val="444444"/>
                          </a:solidFill>
                        </a:rPr>
                        <a:t>Provides clientless</a:t>
                      </a:r>
                      <a:r>
                        <a:rPr lang="en-US" baseline="0" dirty="0" smtClean="0">
                          <a:solidFill>
                            <a:srgbClr val="444444"/>
                          </a:solidFill>
                        </a:rPr>
                        <a:t> (web-based) access to Outlook, SharePoint and other web applications</a:t>
                      </a:r>
                      <a:endParaRPr lang="en-US" dirty="0">
                        <a:solidFill>
                          <a:srgbClr val="444444"/>
                        </a:solidFill>
                      </a:endParaRPr>
                    </a:p>
                  </a:txBody>
                  <a:tcPr>
                    <a:noFill/>
                  </a:tcPr>
                </a:tc>
              </a:tr>
              <a:tr h="583275">
                <a:tc>
                  <a:txBody>
                    <a:bodyPr/>
                    <a:lstStyle/>
                    <a:p>
                      <a:pPr algn="ctr"/>
                      <a:r>
                        <a:rPr lang="en-US" dirty="0" smtClean="0">
                          <a:solidFill>
                            <a:srgbClr val="444444"/>
                          </a:solidFill>
                        </a:rPr>
                        <a:t>Citrix Portal Bookmarks</a:t>
                      </a:r>
                      <a:endParaRPr lang="en-US" dirty="0">
                        <a:solidFill>
                          <a:srgbClr val="444444"/>
                        </a:solidFill>
                      </a:endParaRPr>
                    </a:p>
                  </a:txBody>
                  <a:tcPr>
                    <a:solidFill>
                      <a:srgbClr val="EEEEEE"/>
                    </a:solidFill>
                  </a:tcPr>
                </a:tc>
                <a:tc>
                  <a:txBody>
                    <a:bodyPr/>
                    <a:lstStyle/>
                    <a:p>
                      <a:r>
                        <a:rPr lang="en-US" dirty="0" smtClean="0">
                          <a:solidFill>
                            <a:srgbClr val="444444"/>
                          </a:solidFill>
                        </a:rPr>
                        <a:t>A Citrix bookmark allows you to access applications (such as Microsoft Word and Adobe Reader) hosted centrally on a Citrix server using an intuitive web interface.</a:t>
                      </a:r>
                      <a:endParaRPr lang="en-US" dirty="0">
                        <a:solidFill>
                          <a:srgbClr val="444444"/>
                        </a:solidFill>
                      </a:endParaRPr>
                    </a:p>
                  </a:txBody>
                  <a:tcPr>
                    <a:solidFill>
                      <a:srgbClr val="EEEEEE"/>
                    </a:solidFill>
                  </a:tcPr>
                </a:tc>
              </a:tr>
              <a:tr h="583275">
                <a:tc>
                  <a:txBody>
                    <a:bodyPr/>
                    <a:lstStyle/>
                    <a:p>
                      <a:pPr algn="ctr"/>
                      <a:r>
                        <a:rPr lang="en-US" dirty="0" smtClean="0">
                          <a:solidFill>
                            <a:srgbClr val="444444"/>
                          </a:solidFill>
                        </a:rPr>
                        <a:t>Terminal Services</a:t>
                      </a:r>
                      <a:r>
                        <a:rPr lang="en-US" baseline="0" dirty="0" smtClean="0">
                          <a:solidFill>
                            <a:srgbClr val="444444"/>
                          </a:solidFill>
                        </a:rPr>
                        <a:t> (HTML5, ActiveX, Java)</a:t>
                      </a:r>
                      <a:endParaRPr lang="en-US" dirty="0">
                        <a:solidFill>
                          <a:srgbClr val="444444"/>
                        </a:solidFill>
                      </a:endParaRPr>
                    </a:p>
                  </a:txBody>
                  <a:tcPr>
                    <a:noFill/>
                  </a:tcPr>
                </a:tc>
                <a:tc>
                  <a:txBody>
                    <a:bodyPr/>
                    <a:lstStyle/>
                    <a:p>
                      <a:r>
                        <a:rPr lang="en-US" dirty="0" smtClean="0">
                          <a:solidFill>
                            <a:srgbClr val="444444"/>
                          </a:solidFill>
                        </a:rPr>
                        <a:t>This uses the RDP protocol to give connection to a remote PC. The end</a:t>
                      </a:r>
                      <a:r>
                        <a:rPr lang="en-US" baseline="0" dirty="0" smtClean="0">
                          <a:solidFill>
                            <a:srgbClr val="444444"/>
                          </a:solidFill>
                        </a:rPr>
                        <a:t> customer is using ActiveX, Java or HTML5 on the client-side browser</a:t>
                      </a:r>
                      <a:endParaRPr lang="en-US" dirty="0">
                        <a:solidFill>
                          <a:srgbClr val="444444"/>
                        </a:solidFill>
                      </a:endParaRPr>
                    </a:p>
                  </a:txBody>
                  <a:tcPr>
                    <a:noFill/>
                  </a:tcPr>
                </a:tc>
              </a:tr>
            </a:tbl>
          </a:graphicData>
        </a:graphic>
      </p:graphicFrame>
      <p:pic>
        <p:nvPicPr>
          <p:cNvPr id="75778" name="Picture 2"/>
          <p:cNvPicPr>
            <a:picLocks noChangeAspect="1" noChangeArrowheads="1"/>
          </p:cNvPicPr>
          <p:nvPr/>
        </p:nvPicPr>
        <p:blipFill>
          <a:blip r:embed="rId3" cstate="print"/>
          <a:srcRect/>
          <a:stretch>
            <a:fillRect/>
          </a:stretch>
        </p:blipFill>
        <p:spPr bwMode="auto">
          <a:xfrm>
            <a:off x="998538" y="1549400"/>
            <a:ext cx="1495425" cy="6477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75779" name="Picture 3"/>
          <p:cNvPicPr>
            <a:picLocks noChangeAspect="1" noChangeArrowheads="1"/>
          </p:cNvPicPr>
          <p:nvPr/>
        </p:nvPicPr>
        <p:blipFill>
          <a:blip r:embed="rId4" cstate="print"/>
          <a:srcRect/>
          <a:stretch>
            <a:fillRect/>
          </a:stretch>
        </p:blipFill>
        <p:spPr bwMode="auto">
          <a:xfrm>
            <a:off x="1022350" y="2492375"/>
            <a:ext cx="1495425" cy="590550"/>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557213" y="309563"/>
            <a:ext cx="8248650" cy="442912"/>
          </a:xfrm>
        </p:spPr>
        <p:txBody>
          <a:bodyPr/>
          <a:lstStyle/>
          <a:p>
            <a:pPr eaLnBrk="1" hangingPunct="1"/>
            <a:r>
              <a:rPr lang="en-US" dirty="0" smtClean="0"/>
              <a:t>SRA virtual office portal</a:t>
            </a:r>
          </a:p>
        </p:txBody>
      </p:sp>
      <p:pic>
        <p:nvPicPr>
          <p:cNvPr id="2" name="Picture 2"/>
          <p:cNvPicPr>
            <a:picLocks noChangeAspect="1" noChangeArrowheads="1"/>
          </p:cNvPicPr>
          <p:nvPr/>
        </p:nvPicPr>
        <p:blipFill>
          <a:blip r:embed="rId3" cstate="print"/>
          <a:srcRect l="22857" t="10369" r="23785"/>
          <a:stretch>
            <a:fillRect/>
          </a:stretch>
        </p:blipFill>
        <p:spPr bwMode="auto">
          <a:xfrm>
            <a:off x="1745859" y="783772"/>
            <a:ext cx="5272456" cy="5324551"/>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smtClean="0"/>
              <a:t>Mobile Connect for </a:t>
            </a:r>
            <a:r>
              <a:rPr lang="en-US" dirty="0" err="1" smtClean="0"/>
              <a:t>iOS</a:t>
            </a:r>
            <a:r>
              <a:rPr lang="en-US" dirty="0" smtClean="0"/>
              <a:t> or OS X</a:t>
            </a:r>
          </a:p>
        </p:txBody>
      </p:sp>
      <p:pic>
        <p:nvPicPr>
          <p:cNvPr id="23555" name="Picture 1" descr="2D1798A9-8EED-400B-9257-7775EA3C1A24"/>
          <p:cNvPicPr>
            <a:picLocks noChangeAspect="1" noChangeArrowheads="1"/>
          </p:cNvPicPr>
          <p:nvPr/>
        </p:nvPicPr>
        <p:blipFill>
          <a:blip r:embed="rId3" cstate="print"/>
          <a:srcRect/>
          <a:stretch>
            <a:fillRect/>
          </a:stretch>
        </p:blipFill>
        <p:spPr bwMode="auto">
          <a:xfrm>
            <a:off x="665163" y="1469125"/>
            <a:ext cx="800100" cy="895350"/>
          </a:xfrm>
          <a:prstGeom prst="rect">
            <a:avLst/>
          </a:prstGeom>
          <a:noFill/>
          <a:ln w="9525">
            <a:noFill/>
            <a:miter lim="800000"/>
            <a:headEnd/>
            <a:tailEnd/>
          </a:ln>
        </p:spPr>
      </p:pic>
      <p:pic>
        <p:nvPicPr>
          <p:cNvPr id="23556" name="Picture 49"/>
          <p:cNvPicPr>
            <a:picLocks noChangeAspect="1" noChangeArrowheads="1"/>
          </p:cNvPicPr>
          <p:nvPr/>
        </p:nvPicPr>
        <p:blipFill>
          <a:blip r:embed="rId4" cstate="print"/>
          <a:srcRect/>
          <a:stretch>
            <a:fillRect/>
          </a:stretch>
        </p:blipFill>
        <p:spPr bwMode="auto">
          <a:xfrm>
            <a:off x="419100" y="3288400"/>
            <a:ext cx="1293813" cy="1676400"/>
          </a:xfrm>
          <a:prstGeom prst="rect">
            <a:avLst/>
          </a:prstGeom>
          <a:noFill/>
          <a:ln w="9525">
            <a:noFill/>
            <a:miter lim="800000"/>
            <a:headEnd/>
            <a:tailEnd/>
          </a:ln>
          <a:effectLst>
            <a:prstShdw prst="shdw17" dist="17961" dir="2700000">
              <a:srgbClr val="1B2032"/>
            </a:prstShdw>
          </a:effectLst>
        </p:spPr>
      </p:pic>
      <p:pic>
        <p:nvPicPr>
          <p:cNvPr id="23557" name="Picture 3"/>
          <p:cNvPicPr>
            <a:picLocks noChangeAspect="1" noChangeArrowheads="1"/>
          </p:cNvPicPr>
          <p:nvPr/>
        </p:nvPicPr>
        <p:blipFill>
          <a:blip r:embed="rId5" cstate="print"/>
          <a:srcRect/>
          <a:stretch>
            <a:fillRect/>
          </a:stretch>
        </p:blipFill>
        <p:spPr bwMode="auto">
          <a:xfrm>
            <a:off x="1828800" y="4050400"/>
            <a:ext cx="482600" cy="914400"/>
          </a:xfrm>
          <a:prstGeom prst="rect">
            <a:avLst/>
          </a:prstGeom>
          <a:noFill/>
          <a:ln w="9525">
            <a:noFill/>
            <a:miter lim="800000"/>
            <a:headEnd/>
            <a:tailEnd/>
          </a:ln>
          <a:effectLst>
            <a:prstShdw prst="shdw17" dist="17961" dir="2700000">
              <a:srgbClr val="1B2032"/>
            </a:prstShdw>
          </a:effectLst>
        </p:spPr>
      </p:pic>
      <p:pic>
        <p:nvPicPr>
          <p:cNvPr id="23558" name="Picture 27" descr="SRA_EX_Stack_Front.jpg"/>
          <p:cNvPicPr>
            <a:picLocks noChangeAspect="1"/>
          </p:cNvPicPr>
          <p:nvPr/>
        </p:nvPicPr>
        <p:blipFill>
          <a:blip r:embed="rId6" cstate="print"/>
          <a:srcRect l="9525" t="13487" r="8333" b="11340"/>
          <a:stretch>
            <a:fillRect/>
          </a:stretch>
        </p:blipFill>
        <p:spPr bwMode="auto">
          <a:xfrm>
            <a:off x="5834063" y="1499288"/>
            <a:ext cx="2438400" cy="1236662"/>
          </a:xfrm>
          <a:prstGeom prst="rect">
            <a:avLst/>
          </a:prstGeom>
          <a:noFill/>
          <a:ln w="9525">
            <a:noFill/>
            <a:miter lim="800000"/>
            <a:headEnd/>
            <a:tailEnd/>
          </a:ln>
        </p:spPr>
      </p:pic>
      <p:sp>
        <p:nvSpPr>
          <p:cNvPr id="29" name="Rounded Rectangle 28"/>
          <p:cNvSpPr/>
          <p:nvPr/>
        </p:nvSpPr>
        <p:spPr bwMode="auto">
          <a:xfrm>
            <a:off x="5705475" y="832538"/>
            <a:ext cx="2638425" cy="590550"/>
          </a:xfrm>
          <a:prstGeom prst="roundRect">
            <a:avLst/>
          </a:prstGeom>
          <a:solidFill>
            <a:schemeClr val="bg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Aventail E-Class SRA Appliances</a:t>
            </a:r>
          </a:p>
        </p:txBody>
      </p:sp>
      <p:sp>
        <p:nvSpPr>
          <p:cNvPr id="30" name="Rounded Rectangle 29"/>
          <p:cNvSpPr/>
          <p:nvPr/>
        </p:nvSpPr>
        <p:spPr bwMode="auto">
          <a:xfrm>
            <a:off x="6851650" y="2831200"/>
            <a:ext cx="2101850" cy="590550"/>
          </a:xfrm>
          <a:prstGeom prst="roundRect">
            <a:avLst/>
          </a:prstGeom>
          <a:solidFill>
            <a:schemeClr val="bg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SRA Appliances</a:t>
            </a:r>
          </a:p>
        </p:txBody>
      </p:sp>
      <p:sp>
        <p:nvSpPr>
          <p:cNvPr id="31" name="Rounded Rectangle 30"/>
          <p:cNvSpPr/>
          <p:nvPr/>
        </p:nvSpPr>
        <p:spPr bwMode="auto">
          <a:xfrm>
            <a:off x="5899150" y="4431400"/>
            <a:ext cx="2330450" cy="590550"/>
          </a:xfrm>
          <a:prstGeom prst="roundRect">
            <a:avLst/>
          </a:prstGeom>
          <a:solidFill>
            <a:schemeClr val="bg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Next-Generation Firewalls </a:t>
            </a:r>
          </a:p>
        </p:txBody>
      </p:sp>
      <p:sp>
        <p:nvSpPr>
          <p:cNvPr id="32" name="Down Arrow 31"/>
          <p:cNvSpPr/>
          <p:nvPr/>
        </p:nvSpPr>
        <p:spPr bwMode="auto">
          <a:xfrm>
            <a:off x="798513" y="2459725"/>
            <a:ext cx="533400" cy="762000"/>
          </a:xfrm>
          <a:prstGeom prst="downArrow">
            <a:avLst/>
          </a:prstGeom>
          <a:solidFill>
            <a:srgbClr val="FFFFFF">
              <a:lumMod val="85000"/>
            </a:srgbClr>
          </a:solidFill>
          <a:ln w="12700" cap="flat" cmpd="sng" algn="ctr">
            <a:solidFill>
              <a:srgbClr val="000000"/>
            </a:solidFill>
            <a:prstDash val="solid"/>
            <a:round/>
            <a:headEnd type="none" w="med" len="med"/>
            <a:tailEnd type="none" w="med" len="med"/>
          </a:ln>
          <a:effectLst/>
        </p:spPr>
        <p:txBody>
          <a:bodyPr/>
          <a:lstStyle/>
          <a:p>
            <a:pPr eaLnBrk="0" hangingPunct="0">
              <a:defRPr/>
            </a:pPr>
            <a:endParaRPr lang="en-US" kern="0" dirty="0">
              <a:solidFill>
                <a:srgbClr val="000000"/>
              </a:solidFill>
              <a:ea typeface="ＭＳ Ｐゴシック" pitchFamily="-80" charset="-128"/>
              <a:cs typeface="Arial" pitchFamily="34" charset="0"/>
            </a:endParaRPr>
          </a:p>
        </p:txBody>
      </p:sp>
      <p:cxnSp>
        <p:nvCxnSpPr>
          <p:cNvPr id="23563" name="Straight Arrow Connector 32"/>
          <p:cNvCxnSpPr>
            <a:cxnSpLocks noChangeShapeType="1"/>
          </p:cNvCxnSpPr>
          <p:nvPr/>
        </p:nvCxnSpPr>
        <p:spPr bwMode="auto">
          <a:xfrm>
            <a:off x="5029200" y="3440800"/>
            <a:ext cx="1676400" cy="0"/>
          </a:xfrm>
          <a:prstGeom prst="straightConnector1">
            <a:avLst/>
          </a:prstGeom>
          <a:noFill/>
          <a:ln w="25400" algn="ctr">
            <a:solidFill>
              <a:srgbClr val="000000"/>
            </a:solidFill>
            <a:round/>
            <a:headEnd/>
            <a:tailEnd type="arrow" w="med" len="med"/>
          </a:ln>
        </p:spPr>
      </p:cxnSp>
      <p:cxnSp>
        <p:nvCxnSpPr>
          <p:cNvPr id="23564" name="Straight Arrow Connector 33"/>
          <p:cNvCxnSpPr>
            <a:cxnSpLocks noChangeShapeType="1"/>
          </p:cNvCxnSpPr>
          <p:nvPr/>
        </p:nvCxnSpPr>
        <p:spPr bwMode="auto">
          <a:xfrm flipV="1">
            <a:off x="5029200" y="2069200"/>
            <a:ext cx="762000" cy="1371600"/>
          </a:xfrm>
          <a:prstGeom prst="straightConnector1">
            <a:avLst/>
          </a:prstGeom>
          <a:noFill/>
          <a:ln w="25400" algn="ctr">
            <a:solidFill>
              <a:srgbClr val="000000"/>
            </a:solidFill>
            <a:round/>
            <a:headEnd/>
            <a:tailEnd type="arrow" w="med" len="med"/>
          </a:ln>
        </p:spPr>
      </p:cxnSp>
      <p:cxnSp>
        <p:nvCxnSpPr>
          <p:cNvPr id="23565" name="Straight Arrow Connector 34"/>
          <p:cNvCxnSpPr>
            <a:cxnSpLocks noChangeShapeType="1"/>
          </p:cNvCxnSpPr>
          <p:nvPr/>
        </p:nvCxnSpPr>
        <p:spPr bwMode="auto">
          <a:xfrm>
            <a:off x="5029200" y="3440800"/>
            <a:ext cx="685800" cy="1600200"/>
          </a:xfrm>
          <a:prstGeom prst="straightConnector1">
            <a:avLst/>
          </a:prstGeom>
          <a:noFill/>
          <a:ln w="25400" algn="ctr">
            <a:solidFill>
              <a:srgbClr val="000000"/>
            </a:solidFill>
            <a:round/>
            <a:headEnd/>
            <a:tailEnd type="arrow" w="med" len="med"/>
          </a:ln>
        </p:spPr>
      </p:cxnSp>
      <p:grpSp>
        <p:nvGrpSpPr>
          <p:cNvPr id="2" name="Group 40"/>
          <p:cNvGrpSpPr>
            <a:grpSpLocks/>
          </p:cNvGrpSpPr>
          <p:nvPr/>
        </p:nvGrpSpPr>
        <p:grpSpPr bwMode="auto">
          <a:xfrm>
            <a:off x="3276600" y="2888350"/>
            <a:ext cx="1676400" cy="1293813"/>
            <a:chOff x="3124201" y="3200400"/>
            <a:chExt cx="1676400" cy="1293813"/>
          </a:xfrm>
        </p:grpSpPr>
        <p:pic>
          <p:nvPicPr>
            <p:cNvPr id="23574" name="Picture 49"/>
            <p:cNvPicPr>
              <a:picLocks noChangeAspect="1" noChangeArrowheads="1"/>
            </p:cNvPicPr>
            <p:nvPr/>
          </p:nvPicPr>
          <p:blipFill>
            <a:blip r:embed="rId4" cstate="print"/>
            <a:srcRect/>
            <a:stretch>
              <a:fillRect/>
            </a:stretch>
          </p:blipFill>
          <p:spPr bwMode="auto">
            <a:xfrm rot="-5400000">
              <a:off x="3315494" y="3009107"/>
              <a:ext cx="1293813" cy="1676400"/>
            </a:xfrm>
            <a:prstGeom prst="rect">
              <a:avLst/>
            </a:prstGeom>
            <a:noFill/>
            <a:ln w="9525">
              <a:noFill/>
              <a:miter lim="800000"/>
              <a:headEnd/>
              <a:tailEnd/>
            </a:ln>
            <a:effectLst>
              <a:prstShdw prst="shdw17" dist="17961" dir="2700000">
                <a:srgbClr val="1B2032"/>
              </a:prstShdw>
            </a:effectLst>
          </p:spPr>
        </p:pic>
        <p:pic>
          <p:nvPicPr>
            <p:cNvPr id="23575" name="Picture 37" descr="Aventail.PNG"/>
            <p:cNvPicPr>
              <a:picLocks noChangeAspect="1"/>
            </p:cNvPicPr>
            <p:nvPr/>
          </p:nvPicPr>
          <p:blipFill>
            <a:blip r:embed="rId7" cstate="print"/>
            <a:srcRect/>
            <a:stretch>
              <a:fillRect/>
            </a:stretch>
          </p:blipFill>
          <p:spPr bwMode="auto">
            <a:xfrm>
              <a:off x="3276600" y="3276600"/>
              <a:ext cx="1371600" cy="1066800"/>
            </a:xfrm>
            <a:prstGeom prst="rect">
              <a:avLst/>
            </a:prstGeom>
            <a:noFill/>
            <a:ln w="9525">
              <a:noFill/>
              <a:miter lim="800000"/>
              <a:headEnd/>
              <a:tailEnd/>
            </a:ln>
          </p:spPr>
        </p:pic>
      </p:grpSp>
      <p:sp>
        <p:nvSpPr>
          <p:cNvPr id="39" name="Right Arrow 38"/>
          <p:cNvSpPr/>
          <p:nvPr/>
        </p:nvSpPr>
        <p:spPr bwMode="auto">
          <a:xfrm>
            <a:off x="1981200" y="3288400"/>
            <a:ext cx="1066800" cy="381000"/>
          </a:xfrm>
          <a:prstGeom prst="rightArrow">
            <a:avLst/>
          </a:prstGeom>
          <a:solidFill>
            <a:srgbClr val="FFFFFF">
              <a:lumMod val="85000"/>
            </a:srgbClr>
          </a:solidFill>
          <a:ln w="12700" cap="flat" cmpd="sng" algn="ctr">
            <a:solidFill>
              <a:srgbClr val="000000"/>
            </a:solidFill>
            <a:prstDash val="solid"/>
            <a:round/>
            <a:headEnd type="none" w="med" len="med"/>
            <a:tailEnd type="none" w="med" len="med"/>
          </a:ln>
          <a:effectLst/>
        </p:spPr>
        <p:txBody>
          <a:bodyPr/>
          <a:lstStyle/>
          <a:p>
            <a:pPr eaLnBrk="0" hangingPunct="0">
              <a:defRPr/>
            </a:pPr>
            <a:endParaRPr lang="en-US" kern="0" dirty="0">
              <a:solidFill>
                <a:srgbClr val="000000"/>
              </a:solidFill>
              <a:ea typeface="ＭＳ Ｐゴシック" pitchFamily="-80" charset="-128"/>
              <a:cs typeface="Arial" pitchFamily="34" charset="0"/>
            </a:endParaRPr>
          </a:p>
        </p:txBody>
      </p:sp>
      <p:pic>
        <p:nvPicPr>
          <p:cNvPr id="23568" name="Picture 39" descr="App_Store_Badge_EN_0609.png"/>
          <p:cNvPicPr>
            <a:picLocks noChangeAspect="1"/>
          </p:cNvPicPr>
          <p:nvPr/>
        </p:nvPicPr>
        <p:blipFill>
          <a:blip r:embed="rId8" cstate="print"/>
          <a:srcRect l="12500" t="21667" r="11667" b="23334"/>
          <a:stretch>
            <a:fillRect/>
          </a:stretch>
        </p:blipFill>
        <p:spPr bwMode="auto">
          <a:xfrm>
            <a:off x="495300" y="978588"/>
            <a:ext cx="1141413" cy="414337"/>
          </a:xfrm>
          <a:prstGeom prst="rect">
            <a:avLst/>
          </a:prstGeom>
          <a:noFill/>
          <a:ln w="9525">
            <a:noFill/>
            <a:miter lim="800000"/>
            <a:headEnd/>
            <a:tailEnd/>
          </a:ln>
        </p:spPr>
      </p:pic>
      <p:pic>
        <p:nvPicPr>
          <p:cNvPr id="23570" name="Picture 2" descr="C:\Users\sgrebe\Desktop\Product Launches\2012 Product Launches\Secure Remote Access\SRA Series Images\SRA1600_4600_Front.jpg"/>
          <p:cNvPicPr>
            <a:picLocks noChangeAspect="1" noChangeArrowheads="1"/>
          </p:cNvPicPr>
          <p:nvPr/>
        </p:nvPicPr>
        <p:blipFill>
          <a:blip r:embed="rId9" cstate="print"/>
          <a:srcRect l="2919" t="12395" r="3033" b="14261"/>
          <a:stretch>
            <a:fillRect/>
          </a:stretch>
        </p:blipFill>
        <p:spPr bwMode="auto">
          <a:xfrm>
            <a:off x="6734175" y="3548750"/>
            <a:ext cx="2362200" cy="685800"/>
          </a:xfrm>
          <a:prstGeom prst="rect">
            <a:avLst/>
          </a:prstGeom>
          <a:noFill/>
          <a:ln w="9525">
            <a:noFill/>
            <a:miter lim="800000"/>
            <a:headEnd/>
            <a:tailEnd/>
          </a:ln>
        </p:spPr>
      </p:pic>
      <p:sp>
        <p:nvSpPr>
          <p:cNvPr id="25" name="Rounded Rectangle 24"/>
          <p:cNvSpPr/>
          <p:nvPr/>
        </p:nvSpPr>
        <p:spPr bwMode="auto">
          <a:xfrm>
            <a:off x="1490663" y="1461188"/>
            <a:ext cx="1447800" cy="6858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1: </a:t>
            </a:r>
          </a:p>
          <a:p>
            <a:pPr algn="ctr" fontAlgn="auto">
              <a:spcBef>
                <a:spcPts val="0"/>
              </a:spcBef>
              <a:spcAft>
                <a:spcPts val="0"/>
              </a:spcAft>
              <a:defRPr/>
            </a:pPr>
            <a:r>
              <a:rPr lang="en-US" sz="1200" b="1" kern="0" dirty="0">
                <a:solidFill>
                  <a:srgbClr val="2D3654"/>
                </a:solidFill>
                <a:latin typeface="+mn-lt"/>
                <a:cs typeface="Arial" pitchFamily="34" charset="0"/>
              </a:rPr>
              <a:t>Download</a:t>
            </a:r>
          </a:p>
          <a:p>
            <a:pPr algn="ctr" fontAlgn="auto">
              <a:spcBef>
                <a:spcPts val="0"/>
              </a:spcBef>
              <a:spcAft>
                <a:spcPts val="0"/>
              </a:spcAft>
              <a:defRPr/>
            </a:pPr>
            <a:r>
              <a:rPr lang="en-US" sz="1200" b="1" kern="0" dirty="0">
                <a:solidFill>
                  <a:srgbClr val="2D3654"/>
                </a:solidFill>
                <a:latin typeface="+mn-lt"/>
                <a:cs typeface="Arial" pitchFamily="34" charset="0"/>
              </a:rPr>
              <a:t>Mobile Connect</a:t>
            </a:r>
          </a:p>
        </p:txBody>
      </p:sp>
      <p:sp>
        <p:nvSpPr>
          <p:cNvPr id="26" name="Rounded Rectangle 25"/>
          <p:cNvSpPr/>
          <p:nvPr/>
        </p:nvSpPr>
        <p:spPr bwMode="auto">
          <a:xfrm>
            <a:off x="749300" y="5094975"/>
            <a:ext cx="1371600" cy="4572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2:</a:t>
            </a:r>
            <a:r>
              <a:rPr lang="en-US" sz="1200" b="1" kern="0" dirty="0">
                <a:solidFill>
                  <a:srgbClr val="2D3654"/>
                </a:solidFill>
                <a:latin typeface="+mn-lt"/>
                <a:cs typeface="Arial" pitchFamily="34" charset="0"/>
              </a:rPr>
              <a:t>Install Mobile Connect</a:t>
            </a:r>
          </a:p>
        </p:txBody>
      </p:sp>
      <p:sp>
        <p:nvSpPr>
          <p:cNvPr id="27" name="Rounded Rectangle 26"/>
          <p:cNvSpPr/>
          <p:nvPr/>
        </p:nvSpPr>
        <p:spPr bwMode="auto">
          <a:xfrm>
            <a:off x="3187700" y="2351775"/>
            <a:ext cx="1828800" cy="4572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3: </a:t>
            </a:r>
            <a:r>
              <a:rPr lang="en-US" sz="1200" b="1" kern="0" dirty="0">
                <a:solidFill>
                  <a:srgbClr val="2D3654"/>
                </a:solidFill>
                <a:latin typeface="+mn-lt"/>
                <a:cs typeface="Arial" pitchFamily="34" charset="0"/>
              </a:rPr>
              <a:t>Configure SSL VPN Connection</a:t>
            </a:r>
          </a:p>
        </p:txBody>
      </p:sp>
      <p:pic>
        <p:nvPicPr>
          <p:cNvPr id="1026" name="Picture 2"/>
          <p:cNvPicPr>
            <a:picLocks noChangeAspect="1" noChangeArrowheads="1"/>
          </p:cNvPicPr>
          <p:nvPr/>
        </p:nvPicPr>
        <p:blipFill>
          <a:blip r:embed="rId10" cstate="print"/>
          <a:srcRect t="3811" b="6389"/>
          <a:stretch>
            <a:fillRect/>
          </a:stretch>
        </p:blipFill>
        <p:spPr bwMode="auto">
          <a:xfrm>
            <a:off x="5890162" y="5047013"/>
            <a:ext cx="2220686" cy="1128156"/>
          </a:xfrm>
          <a:prstGeom prst="rect">
            <a:avLst/>
          </a:prstGeom>
          <a:noFill/>
          <a:ln w="9525">
            <a:noFill/>
            <a:miter lim="800000"/>
            <a:headEnd/>
            <a:tailEnd/>
          </a:ln>
          <a:effectLst/>
        </p:spPr>
      </p:pic>
      <p:sp>
        <p:nvSpPr>
          <p:cNvPr id="28674" name="AutoShape 2" descr="data:image/jpeg;base64,/9j/4AAQSkZJRgABAQAAAQABAAD/2wCEAAkGBwgHBgkIBwgKCgkLDRYPDQwMDRsUFRAWIB0iIiAdHx8kKDQsJCYxJx8fLT0tMTU3Ojo6Iys/RD84QzQ5OjcBCgoKDQwNGg8PGjclHyU3Nzc3Nzc3Nzc3Nzc3Nzc3Nzc3Nzc3Nzc3Nzc3Nzc3Nzc3Nzc3Nzc3Nzc3Nzc3Nzc3N//AABEIAH8AfwMBIgACEQEDEQH/xAAcAAABBQEBAQAAAAAAAAAAAAAFAAMEBgcCAQj/xABGEAABAwMBBQQGBAwDCQAAAAABAgMEAAURIQYSMUFhE1FxgQciMpGhsSNCUtEUFRYkQ2JygpLB0vBVY8IzNERTg5Oy4fH/xAAaAQACAwEBAAAAAAAAAAAAAAAABAIFBgMB/8QAKBEAAgICAQMDAwUAAAAAAAAAAQIAAwQREgUhMRNBUTJCYRQiUrHR/9oADAMBAAIRAxEAPwDcaVKlRCKlSrwkDiaIT2vCcUwp/IJRgJA1Wo4Aqn3H0g2dqSqHa0zL7MScKatyN5tB/WcJCQPM0AbhLop5tHtKA8687dHLePgk1n/4823m4MS3WWztE6iQ6uQ4B4IAT8a57DbVzJd2wabzyZtbeB7zmp+m0jyE0Lt0DjkeIrpLqFeyoHzrPA3tsyQWtrIz2Pqv2xAB80kGuk7Q7ZwdblY7XdmwdVW+QWnMd+64NT0BoNbQ5CaJSqnWXbuyXGUmEt2RargdBDubfZKUc49UnRXkT4Va0u7pAdG6TwPI1AjUlHqVeAg8K9ohFSpUqIRUqVeKUEpJPAUQnLiwhJJOMVX9qNpYGz0RD9yUtbrx3Y0JpO86+ruA+/Qc+6vNrNpI2zlqVcpSFOuqUG4kVHtPuHgB8yeQHhWdW2PJfnOXq+OiRd5HFX1I6OTbY5AfGuldZcyLMFk19m8bVqD21L5jwTgt2aK4Q2B/mrGqz04UegtR4bCY8NhphlPBttISkeQqC27T6HacWoDxFmthEOV3v1CS5RC1xkThIb3yl9KQpvuPfn4V6wCjZnNWLHQnG/XhXUdS1JUUrBCkkgg8jXBdqfDcj6hE4ukGDdIxjXGK1JZP1XE5x1B5HqKDxJN82PObat682Ue3bn17zzCeZaWfa/ZPlRdblR3HetQaoEd50S3Ut9gvsC+W5FwtEkPxVaKB0W0rmlQOoI/vNGUqChkcKxl9Uyw3U7QbPj84/wCNh59SYjnpyWOR+/XTrDeYd4tke6WxztIclOQObauaSORB0xSVlZQxtWDCGaVIailXOSiqLIUFL3CQEJG8sk8BUhaglJUeAqgelS8O23Y9bEdRTMu7wioUOKEEErP8II/eFegbOhCUq4Xg7U7SvXpZzBjFTFsQRoEcFOeKiPdRBp6q/DKGWm2WhuobSEpHcBRJlzhVpVVoaiFtveGWnetSkO9aFNOVKbXTAriTWwil3AzmjMWLcLapm4rZ+iRq4kKyoIPHI+PlUfZOAidNW68ELZYGqCM7yjwz4UYu7a7NBcdhSdxlX0YjOjeTk6epzT341GnAUnfZ+/01jdCfs9VoztPD3d24MDKF4DuOHRX8vdVfUurNstIROtCoD43iwOyUk80Eer8NPKqzc4q7fNciuHO7qhR+sk8D/fMVPGPc1N5E55WuItXwY0t3rUR13rSdXioTrlNmuLJbE+91pvY68DZvaoR3FAWm8ubjiToGZJ9lY7grgeuDUV92g91bEyI7HUSN4eqRxSoagjzxS1tPIaj9NvefQcdRSpTSuKeHUVIqp7D3xd92Vtd1ez+E7vYSR/mIJSo+ZGfMVaxwqpPaPyPPVuxyOaiBWOemOZ2u11sgAkogwi503nFY+SK2CefWYHIuD5GsA9Ksop9I9003glDKBrwHZg/zNM4icrROVx0kYjua0TYXwquxJKFY1IPWrTsoyxOv0CLISHGXXCFpCiMjdUeXhV3x4IWPtKd25MFHvJDKzU+Mlx5xtphO864oJQnvJq9jZKwp9mCf++5/VUPZiBCXcpNziMBuIgliHlRVv40W5qTxOg6A99J/r6yp4gyZ6fZyGz2hhnZ2IzCYaQVNyWU4TLZO65k6nXmCeRyKqV3uD86SG3pCH24qlIQ4hvc7Q8CojJ7saac+dWnaCa92bNtgr3Zk4lCVD9E2PbX5Dh1IrhGzdnQhKUxlYSMD6Vf30lj2rW3OzuY3l0vanp1HXz/krNmn/i26MvqOGVfRvfsnn5HB8M1aNrbaZ1uL7CcyI+VpAHtJ5p+7qK8Vs5Z1JKTGOCMH6Zf317s9NcDT1smKKpcBQbUo/pGyMoX5p0PUGpXXq9gtr7ESONjvXWabSCD4meOLBAIOQRxqG8urnFt1mc2kn2yQhDpOH2Nx0jcB9ts4PEHB8FDuosdkrAr2oJP/AFnP6qdbqFY8gxOvp1v8hMmkLxnNC5DvGp11UhmbLbThKG33EJGeACiB8qATJaE5xlR6U2U5Dc8qbR1NI9C0sqa2itZzuodRKQP204PxRWrRV77CFdKw70ISC5thcQRgOW86A9y04+Zra7acxR+0fnVDkrxtIl1UdoDOLkd1UdXIOD5GsB9LrJb9Ic9RGA60ytPUbgHzSa367pzDUr7BCtOhrG/ThCKbvarolPqyI6mVqH2kHIHuWfdXbp5AvA+ZHIG6zKLFHCrTsk8zE2gt8mS4lplpwlbizgJG6oa++qxEPCjEXBArStSHQr8zPWWGtw/xNXud7Zu7SLTY5yXJEwlDrrKs/g7P1155HGg6kUeaLMCIltvdZisN4SOCUISPuFUXY1f4shuXB6G4uPJO5+EsgrLQSSMKQNd3OTvDPXGAaIbS3hiawzDt77b7Tw7R11lYUkozonI7/kOtZpsfd3op3HzLj9UEx/Xs7dvH9SRZ75AXKkXSfNZakyPUZaWdWWAfVHQqPrHyHKi35TWn/Eo/8VUxtA+yKe3U44CnW6ahP1SlXrtij6BLb+U9p/xKP/FQLaO6WuQpidFnJW40ezkNR31NreYJ1SCk5yPaHmOdC1JT9kVHcCRyqSdMUHfKDdcsYaKCWu8Rm2rKzMsjTSVW9QlR0s4SlxOPXT13kkjxwakJ2ssSkpUbtGSFAHCnMEdCKq+zrLNxlfi65PPuxmW+0jxS5hpWuu8BgqxkaEka8KD7WWj8UXApQPzR/KmD3d6PLTyI60vXhq1xodtH2loc1vRF9a7B8/iVu7KS5OmOIUFIckOrSRwIKyQaBSudF5R0NB5R41fGvioErqW5MTL16CmydqLm/j1W4GCeqljH/ia2u1/7rnkVK+dZV6E4hi2S83Vacdu6lpB70oTkn3rI8q1mA32UNpB4hIzWXzCDe2poqRpBHHkBxpSTwIwaz/byzLvmyEmMhBXMt6+2ZA4qKc5HmgnzIrRKC3JBiTEyU/7NZCHOnca4VuUYMPaTI2NT5rhqCgkpOhGRRhhYQjePADJolt7s4bDfFPR0Yt81ZWwRwQripHzI6eFD4fAd9bHHtW2sOvvM1mJwbRmgvXk2Kzw7RDANxSyntVYylgq9Yk96sk6eZ6io6sEkqKlqOVLVxUeZNCo+8pRUpRUpaipSlHJUTxJNEmtBXGnEWkE+SfJiGbltkMB4UeBCCFiuu0qGlw8K63jUuES1H1OaVFeXXqlVHcPGpqsNCNtzV2+axOQCSwveUB9ZHBQ92avl+hRr1ZXWy4gAo7Vl7OiSBkKz3d/Qms7e1qI/MmiF+BCbIEPh2AX6uO7w6cKWysFrnWys6Ilx0/NSqtq3GwYFec30BWCMjOtCnkrccCGklbiyEoSOKlHQAeJonKI4Va/Rds7+GXE36YnESGSGN79I7w3vBOvn4UxlXLTWWMaw6+baE0TZyzizWS1WNBytCQp8jmoneWfDePuNXBIwAKFWZsuqXNWD9Jo2DyT/AO+NFqxzMWOz7zQRU1JZQ+yptxOUqGCKdpV5CU+6WxibFdsl1SVNOD6FznpqCD9ofH31k12tEzZ64GLNTlJyWngPVdT3juPeOXuNb9cITU1kocGvFKhxSeRFVq5w2X2FW2/MpdZWfUeOgzyOfqq/vpT2FmtjN8iK5WKt6/mZhEdSoCiTZpXrY+5WdanoAXOhDXKRl1Hinn4j3ChcW4pIwSM1pa7kuXaHcyOVh20t3EMius1CRMbUONOh9B+sK91ESWHtHzTLlcqkI19aoz01ABwqpCejkfE8fwKFy3AOddSJhcWG28qWo4SlIySe4AcasNh2ElziJN+KokUet2IVhxY6n6g+PhULsmuhduZZ4eHZYfEA7MbNStppuAVMwGlfnEj/AEp71fL4HX4EJpxDVtgtpagRgEEJ4afV69f/ALXMCKl9luFamhGgNjG+gY0/V/q8+tWSJGbispaaSEpSMACsxl5bZDbPiarHoFK6HmOoSEJCU6ACuqVKk4xFSpUqIRU1IjtyGyh1AUkjGCKdpUQleetcqCSq3ub7Q/QOHQfsniPiKBXS3WW5LzeLcY8j/nAFBP76dD+97qv1NOx2nRhaAfGpo7IdqdSLKrDTCZa76P2HRv2u8r3OXaoDg96cVCVsFeQrCJsFY6qWP9Naa9s9b3VbwZCVfaR6p+FMnZ1sezLlgd34Qr76cXqWSv3RVun47fbM5b2Bu6lYdnwmx+qVqPuwPnU1rYGDHwu7XZ1YHFKAlpJ6ZOavP5ONH25MtY7jIVj51Ij2C3sKCkx0FQ+soZNeP1LJb7oJgY6dwsrdph223DcsFr3nOBe3Tr4uK1PlkUaj2Z6UoLubm8BqGUaIH8z50bbaQgYQkAdKcpNmZztjuNhQo0Jw02hpO6hIAHdXdKlUZ7FSpUqIT//Z"/>
          <p:cNvSpPr>
            <a:spLocks noChangeAspect="1" noChangeArrowheads="1"/>
          </p:cNvSpPr>
          <p:nvPr/>
        </p:nvSpPr>
        <p:spPr bwMode="auto">
          <a:xfrm>
            <a:off x="155575" y="-579438"/>
            <a:ext cx="1209675" cy="12096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8676" name="AutoShape 4" descr="data:image/jpeg;base64,/9j/4AAQSkZJRgABAQAAAQABAAD/2wCEAAkGBwgHBgkIBwgKCgkLDRYPDQwMDRsUFRAWIB0iIiAdHx8kKDQsJCYxJx8fLT0tMTU3Ojo6Iys/RD84QzQ5OjcBCgoKDQwNGg8PGjclHyU3Nzc3Nzc3Nzc3Nzc3Nzc3Nzc3Nzc3Nzc3Nzc3Nzc3Nzc3Nzc3Nzc3Nzc3Nzc3Nzc3N//AABEIAH8AfwMBIgACEQEDEQH/xAAcAAABBQEBAQAAAAAAAAAAAAAFAAMEBgcCAQj/xABGEAABAwMBBQQGBAwDCQAAAAABAgMEAAURIQYSMUFhE1FxgQciMpGhsSNCUtEUFRYkQ2JygpLB0vBVY8IzNERTg5Oy4fH/xAAaAQACAwEBAAAAAAAAAAAAAAAABAIFBgMB/8QAKBEAAgICAQMDAwUAAAAAAAAAAQIAAwQREgUhMRNBUTJCYRQiUrHR/9oADAMBAAIRAxEAPwDcaVKlRCKlSrwkDiaIT2vCcUwp/IJRgJA1Wo4Aqn3H0g2dqSqHa0zL7MScKatyN5tB/WcJCQPM0AbhLop5tHtKA8687dHLePgk1n/4823m4MS3WWztE6iQ6uQ4B4IAT8a57DbVzJd2wabzyZtbeB7zmp+m0jyE0Lt0DjkeIrpLqFeyoHzrPA3tsyQWtrIz2Pqv2xAB80kGuk7Q7ZwdblY7XdmwdVW+QWnMd+64NT0BoNbQ5CaJSqnWXbuyXGUmEt2RargdBDubfZKUc49UnRXkT4Va0u7pAdG6TwPI1AjUlHqVeAg8K9ohFSpUqIRUqVeKUEpJPAUQnLiwhJJOMVX9qNpYGz0RD9yUtbrx3Y0JpO86+ruA+/Qc+6vNrNpI2zlqVcpSFOuqUG4kVHtPuHgB8yeQHhWdW2PJfnOXq+OiRd5HFX1I6OTbY5AfGuldZcyLMFk19m8bVqD21L5jwTgt2aK4Q2B/mrGqz04UegtR4bCY8NhphlPBttISkeQqC27T6HacWoDxFmthEOV3v1CS5RC1xkThIb3yl9KQpvuPfn4V6wCjZnNWLHQnG/XhXUdS1JUUrBCkkgg8jXBdqfDcj6hE4ukGDdIxjXGK1JZP1XE5x1B5HqKDxJN82PObat682Ue3bn17zzCeZaWfa/ZPlRdblR3HetQaoEd50S3Ut9gvsC+W5FwtEkPxVaKB0W0rmlQOoI/vNGUqChkcKxl9Uyw3U7QbPj84/wCNh59SYjnpyWOR+/XTrDeYd4tke6WxztIclOQObauaSORB0xSVlZQxtWDCGaVIailXOSiqLIUFL3CQEJG8sk8BUhaglJUeAqgelS8O23Y9bEdRTMu7wioUOKEEErP8II/eFegbOhCUq4Xg7U7SvXpZzBjFTFsQRoEcFOeKiPdRBp6q/DKGWm2WhuobSEpHcBRJlzhVpVVoaiFtveGWnetSkO9aFNOVKbXTAriTWwil3AzmjMWLcLapm4rZ+iRq4kKyoIPHI+PlUfZOAidNW68ELZYGqCM7yjwz4UYu7a7NBcdhSdxlX0YjOjeTk6epzT341GnAUnfZ+/01jdCfs9VoztPD3d24MDKF4DuOHRX8vdVfUurNstIROtCoD43iwOyUk80Eer8NPKqzc4q7fNciuHO7qhR+sk8D/fMVPGPc1N5E55WuItXwY0t3rUR13rSdXioTrlNmuLJbE+91pvY68DZvaoR3FAWm8ubjiToGZJ9lY7grgeuDUV92g91bEyI7HUSN4eqRxSoagjzxS1tPIaj9NvefQcdRSpTSuKeHUVIqp7D3xd92Vtd1ez+E7vYSR/mIJSo+ZGfMVaxwqpPaPyPPVuxyOaiBWOemOZ2u11sgAkogwi503nFY+SK2CefWYHIuD5GsA9Ksop9I9003glDKBrwHZg/zNM4icrROVx0kYjua0TYXwquxJKFY1IPWrTsoyxOv0CLISHGXXCFpCiMjdUeXhV3x4IWPtKd25MFHvJDKzU+Mlx5xtphO864oJQnvJq9jZKwp9mCf++5/VUPZiBCXcpNziMBuIgliHlRVv40W5qTxOg6A99J/r6yp4gyZ6fZyGz2hhnZ2IzCYaQVNyWU4TLZO65k6nXmCeRyKqV3uD86SG3pCH24qlIQ4hvc7Q8CojJ7saac+dWnaCa92bNtgr3Zk4lCVD9E2PbX5Dh1IrhGzdnQhKUxlYSMD6Vf30lj2rW3OzuY3l0vanp1HXz/krNmn/i26MvqOGVfRvfsnn5HB8M1aNrbaZ1uL7CcyI+VpAHtJ5p+7qK8Vs5Z1JKTGOCMH6Zf317s9NcDT1smKKpcBQbUo/pGyMoX5p0PUGpXXq9gtr7ESONjvXWabSCD4meOLBAIOQRxqG8urnFt1mc2kn2yQhDpOH2Nx0jcB9ts4PEHB8FDuosdkrAr2oJP/AFnP6qdbqFY8gxOvp1v8hMmkLxnNC5DvGp11UhmbLbThKG33EJGeACiB8qATJaE5xlR6U2U5Dc8qbR1NI9C0sqa2itZzuodRKQP204PxRWrRV77CFdKw70ISC5thcQRgOW86A9y04+Zra7acxR+0fnVDkrxtIl1UdoDOLkd1UdXIOD5GsB9LrJb9Ic9RGA60ytPUbgHzSa367pzDUr7BCtOhrG/ThCKbvarolPqyI6mVqH2kHIHuWfdXbp5AvA+ZHIG6zKLFHCrTsk8zE2gt8mS4lplpwlbizgJG6oa++qxEPCjEXBArStSHQr8zPWWGtw/xNXud7Zu7SLTY5yXJEwlDrrKs/g7P1155HGg6kUeaLMCIltvdZisN4SOCUISPuFUXY1f4shuXB6G4uPJO5+EsgrLQSSMKQNd3OTvDPXGAaIbS3hiawzDt77b7Tw7R11lYUkozonI7/kOtZpsfd3op3HzLj9UEx/Xs7dvH9SRZ75AXKkXSfNZakyPUZaWdWWAfVHQqPrHyHKi35TWn/Eo/8VUxtA+yKe3U44CnW6ahP1SlXrtij6BLb+U9p/xKP/FQLaO6WuQpidFnJW40ezkNR31NreYJ1SCk5yPaHmOdC1JT9kVHcCRyqSdMUHfKDdcsYaKCWu8Rm2rKzMsjTSVW9QlR0s4SlxOPXT13kkjxwakJ2ssSkpUbtGSFAHCnMEdCKq+zrLNxlfi65PPuxmW+0jxS5hpWuu8BgqxkaEka8KD7WWj8UXApQPzR/KmD3d6PLTyI60vXhq1xodtH2loc1vRF9a7B8/iVu7KS5OmOIUFIckOrSRwIKyQaBSudF5R0NB5R41fGvioErqW5MTL16CmydqLm/j1W4GCeqljH/ia2u1/7rnkVK+dZV6E4hi2S83Vacdu6lpB70oTkn3rI8q1mA32UNpB4hIzWXzCDe2poqRpBHHkBxpSTwIwaz/byzLvmyEmMhBXMt6+2ZA4qKc5HmgnzIrRKC3JBiTEyU/7NZCHOnca4VuUYMPaTI2NT5rhqCgkpOhGRRhhYQjePADJolt7s4bDfFPR0Yt81ZWwRwQripHzI6eFD4fAd9bHHtW2sOvvM1mJwbRmgvXk2Kzw7RDANxSyntVYylgq9Yk96sk6eZ6io6sEkqKlqOVLVxUeZNCo+8pRUpRUpaipSlHJUTxJNEmtBXGnEWkE+SfJiGbltkMB4UeBCCFiuu0qGlw8K63jUuES1H1OaVFeXXqlVHcPGpqsNCNtzV2+axOQCSwveUB9ZHBQ92avl+hRr1ZXWy4gAo7Vl7OiSBkKz3d/Qms7e1qI/MmiF+BCbIEPh2AX6uO7w6cKWysFrnWys6Ilx0/NSqtq3GwYFec30BWCMjOtCnkrccCGklbiyEoSOKlHQAeJonKI4Va/Rds7+GXE36YnESGSGN79I7w3vBOvn4UxlXLTWWMaw6+baE0TZyzizWS1WNBytCQp8jmoneWfDePuNXBIwAKFWZsuqXNWD9Jo2DyT/AO+NFqxzMWOz7zQRU1JZQ+yptxOUqGCKdpV5CU+6WxibFdsl1SVNOD6FznpqCD9ofH31k12tEzZ64GLNTlJyWngPVdT3juPeOXuNb9cITU1kocGvFKhxSeRFVq5w2X2FW2/MpdZWfUeOgzyOfqq/vpT2FmtjN8iK5WKt6/mZhEdSoCiTZpXrY+5WdanoAXOhDXKRl1Hinn4j3ChcW4pIwSM1pa7kuXaHcyOVh20t3EMius1CRMbUONOh9B+sK91ESWHtHzTLlcqkI19aoz01ABwqpCejkfE8fwKFy3AOddSJhcWG28qWo4SlIySe4AcasNh2ElziJN+KokUet2IVhxY6n6g+PhULsmuhduZZ4eHZYfEA7MbNStppuAVMwGlfnEj/AEp71fL4HX4EJpxDVtgtpagRgEEJ4afV69f/ALXMCKl9luFamhGgNjG+gY0/V/q8+tWSJGbispaaSEpSMACsxl5bZDbPiarHoFK6HmOoSEJCU6ACuqVKk4xFSpUqIRU1IjtyGyh1AUkjGCKdpUQleetcqCSq3ub7Q/QOHQfsniPiKBXS3WW5LzeLcY8j/nAFBP76dD+97qv1NOx2nRhaAfGpo7IdqdSLKrDTCZa76P2HRv2u8r3OXaoDg96cVCVsFeQrCJsFY6qWP9Naa9s9b3VbwZCVfaR6p+FMnZ1sezLlgd34Qr76cXqWSv3RVun47fbM5b2Bu6lYdnwmx+qVqPuwPnU1rYGDHwu7XZ1YHFKAlpJ6ZOavP5ONH25MtY7jIVj51Ij2C3sKCkx0FQ+soZNeP1LJb7oJgY6dwsrdph223DcsFr3nOBe3Tr4uK1PlkUaj2Z6UoLubm8BqGUaIH8z50bbaQgYQkAdKcpNmZztjuNhQo0Jw02hpO6hIAHdXdKlUZ7FSpUqIT//Z"/>
          <p:cNvSpPr>
            <a:spLocks noChangeAspect="1" noChangeArrowheads="1"/>
          </p:cNvSpPr>
          <p:nvPr/>
        </p:nvSpPr>
        <p:spPr bwMode="auto">
          <a:xfrm>
            <a:off x="155575" y="-579438"/>
            <a:ext cx="1209675" cy="12096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smtClean="0"/>
              <a:t>Mobile Connect for Android or Kindle Fire</a:t>
            </a:r>
          </a:p>
        </p:txBody>
      </p:sp>
      <p:pic>
        <p:nvPicPr>
          <p:cNvPr id="24579" name="Picture 1" descr="2D1798A9-8EED-400B-9257-7775EA3C1A24"/>
          <p:cNvPicPr>
            <a:picLocks noChangeAspect="1" noChangeArrowheads="1"/>
          </p:cNvPicPr>
          <p:nvPr/>
        </p:nvPicPr>
        <p:blipFill>
          <a:blip r:embed="rId3" cstate="print"/>
          <a:srcRect/>
          <a:stretch>
            <a:fillRect/>
          </a:stretch>
        </p:blipFill>
        <p:spPr bwMode="auto">
          <a:xfrm>
            <a:off x="652463" y="1342375"/>
            <a:ext cx="800100" cy="895350"/>
          </a:xfrm>
          <a:prstGeom prst="rect">
            <a:avLst/>
          </a:prstGeom>
          <a:noFill/>
          <a:ln w="9525">
            <a:noFill/>
            <a:miter lim="800000"/>
            <a:headEnd/>
            <a:tailEnd/>
          </a:ln>
        </p:spPr>
      </p:pic>
      <p:pic>
        <p:nvPicPr>
          <p:cNvPr id="24581" name="Picture 31" descr="SRA_EX_Stack_Front.jpg"/>
          <p:cNvPicPr>
            <a:picLocks noChangeAspect="1"/>
          </p:cNvPicPr>
          <p:nvPr/>
        </p:nvPicPr>
        <p:blipFill>
          <a:blip r:embed="rId4" cstate="print"/>
          <a:srcRect l="9525" t="13487" r="8333" b="11340"/>
          <a:stretch>
            <a:fillRect/>
          </a:stretch>
        </p:blipFill>
        <p:spPr bwMode="auto">
          <a:xfrm>
            <a:off x="5840413" y="1401113"/>
            <a:ext cx="2438400" cy="1236662"/>
          </a:xfrm>
          <a:prstGeom prst="rect">
            <a:avLst/>
          </a:prstGeom>
          <a:noFill/>
          <a:ln w="9525">
            <a:noFill/>
            <a:miter lim="800000"/>
            <a:headEnd/>
            <a:tailEnd/>
          </a:ln>
        </p:spPr>
      </p:pic>
      <p:sp>
        <p:nvSpPr>
          <p:cNvPr id="36" name="Down Arrow 35"/>
          <p:cNvSpPr/>
          <p:nvPr/>
        </p:nvSpPr>
        <p:spPr bwMode="auto">
          <a:xfrm>
            <a:off x="785813" y="2332975"/>
            <a:ext cx="533400" cy="762000"/>
          </a:xfrm>
          <a:prstGeom prst="downArrow">
            <a:avLst/>
          </a:prstGeom>
          <a:solidFill>
            <a:srgbClr val="FFFFFF">
              <a:lumMod val="85000"/>
            </a:srgbClr>
          </a:solidFill>
          <a:ln w="12700" cap="flat" cmpd="sng" algn="ctr">
            <a:solidFill>
              <a:srgbClr val="000000"/>
            </a:solidFill>
            <a:prstDash val="solid"/>
            <a:round/>
            <a:headEnd type="none" w="med" len="med"/>
            <a:tailEnd type="none" w="med" len="med"/>
          </a:ln>
          <a:effectLst/>
        </p:spPr>
        <p:txBody>
          <a:bodyPr/>
          <a:lstStyle/>
          <a:p>
            <a:pPr eaLnBrk="0" hangingPunct="0">
              <a:defRPr/>
            </a:pPr>
            <a:endParaRPr lang="en-US" kern="0" dirty="0">
              <a:solidFill>
                <a:srgbClr val="000000"/>
              </a:solidFill>
              <a:ea typeface="ＭＳ Ｐゴシック" pitchFamily="-80" charset="-128"/>
              <a:cs typeface="Arial" pitchFamily="34" charset="0"/>
            </a:endParaRPr>
          </a:p>
        </p:txBody>
      </p:sp>
      <p:cxnSp>
        <p:nvCxnSpPr>
          <p:cNvPr id="24583" name="Straight Arrow Connector 36"/>
          <p:cNvCxnSpPr>
            <a:cxnSpLocks noChangeShapeType="1"/>
          </p:cNvCxnSpPr>
          <p:nvPr/>
        </p:nvCxnSpPr>
        <p:spPr bwMode="auto">
          <a:xfrm>
            <a:off x="5016500" y="3399775"/>
            <a:ext cx="1676400" cy="0"/>
          </a:xfrm>
          <a:prstGeom prst="straightConnector1">
            <a:avLst/>
          </a:prstGeom>
          <a:noFill/>
          <a:ln w="25400" algn="ctr">
            <a:solidFill>
              <a:srgbClr val="000000"/>
            </a:solidFill>
            <a:round/>
            <a:headEnd/>
            <a:tailEnd type="arrow" w="med" len="med"/>
          </a:ln>
        </p:spPr>
      </p:cxnSp>
      <p:cxnSp>
        <p:nvCxnSpPr>
          <p:cNvPr id="24584" name="Straight Arrow Connector 37"/>
          <p:cNvCxnSpPr>
            <a:cxnSpLocks noChangeShapeType="1"/>
          </p:cNvCxnSpPr>
          <p:nvPr/>
        </p:nvCxnSpPr>
        <p:spPr bwMode="auto">
          <a:xfrm flipV="1">
            <a:off x="5016500" y="2028175"/>
            <a:ext cx="762000" cy="1371600"/>
          </a:xfrm>
          <a:prstGeom prst="straightConnector1">
            <a:avLst/>
          </a:prstGeom>
          <a:noFill/>
          <a:ln w="25400" algn="ctr">
            <a:solidFill>
              <a:srgbClr val="000000"/>
            </a:solidFill>
            <a:round/>
            <a:headEnd/>
            <a:tailEnd type="arrow" w="med" len="med"/>
          </a:ln>
        </p:spPr>
      </p:cxnSp>
      <p:cxnSp>
        <p:nvCxnSpPr>
          <p:cNvPr id="24585" name="Straight Arrow Connector 38"/>
          <p:cNvCxnSpPr>
            <a:cxnSpLocks noChangeShapeType="1"/>
          </p:cNvCxnSpPr>
          <p:nvPr/>
        </p:nvCxnSpPr>
        <p:spPr bwMode="auto">
          <a:xfrm>
            <a:off x="5016500" y="3399775"/>
            <a:ext cx="685800" cy="1600200"/>
          </a:xfrm>
          <a:prstGeom prst="straightConnector1">
            <a:avLst/>
          </a:prstGeom>
          <a:noFill/>
          <a:ln w="25400" algn="ctr">
            <a:solidFill>
              <a:srgbClr val="000000"/>
            </a:solidFill>
            <a:round/>
            <a:headEnd/>
            <a:tailEnd type="arrow" w="med" len="med"/>
          </a:ln>
        </p:spPr>
      </p:cxnSp>
      <p:sp>
        <p:nvSpPr>
          <p:cNvPr id="40" name="Right Arrow 39"/>
          <p:cNvSpPr/>
          <p:nvPr/>
        </p:nvSpPr>
        <p:spPr bwMode="auto">
          <a:xfrm>
            <a:off x="1968500" y="3247375"/>
            <a:ext cx="1066800" cy="381000"/>
          </a:xfrm>
          <a:prstGeom prst="rightArrow">
            <a:avLst/>
          </a:prstGeom>
          <a:solidFill>
            <a:srgbClr val="FFFFFF">
              <a:lumMod val="85000"/>
            </a:srgbClr>
          </a:solidFill>
          <a:ln w="12700" cap="flat" cmpd="sng" algn="ctr">
            <a:solidFill>
              <a:srgbClr val="000000"/>
            </a:solidFill>
            <a:prstDash val="solid"/>
            <a:round/>
            <a:headEnd type="none" w="med" len="med"/>
            <a:tailEnd type="none" w="med" len="med"/>
          </a:ln>
          <a:effectLst/>
        </p:spPr>
        <p:txBody>
          <a:bodyPr/>
          <a:lstStyle/>
          <a:p>
            <a:pPr eaLnBrk="0" hangingPunct="0">
              <a:defRPr/>
            </a:pPr>
            <a:endParaRPr lang="en-US" kern="0" dirty="0">
              <a:solidFill>
                <a:srgbClr val="000000"/>
              </a:solidFill>
              <a:ea typeface="ＭＳ Ｐゴシック" pitchFamily="-80" charset="-128"/>
              <a:cs typeface="Arial" pitchFamily="34" charset="0"/>
            </a:endParaRPr>
          </a:p>
        </p:txBody>
      </p:sp>
      <p:sp>
        <p:nvSpPr>
          <p:cNvPr id="41" name="Rounded Rectangle 40"/>
          <p:cNvSpPr/>
          <p:nvPr/>
        </p:nvSpPr>
        <p:spPr bwMode="auto">
          <a:xfrm>
            <a:off x="1490663" y="1366188"/>
            <a:ext cx="1447800" cy="6858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1: </a:t>
            </a:r>
          </a:p>
          <a:p>
            <a:pPr algn="ctr" fontAlgn="auto">
              <a:spcBef>
                <a:spcPts val="0"/>
              </a:spcBef>
              <a:spcAft>
                <a:spcPts val="0"/>
              </a:spcAft>
              <a:defRPr/>
            </a:pPr>
            <a:r>
              <a:rPr lang="en-US" sz="1200" b="1" kern="0" dirty="0">
                <a:solidFill>
                  <a:srgbClr val="2D3654"/>
                </a:solidFill>
                <a:latin typeface="+mn-lt"/>
                <a:cs typeface="Arial" pitchFamily="34" charset="0"/>
              </a:rPr>
              <a:t>Download</a:t>
            </a:r>
          </a:p>
          <a:p>
            <a:pPr algn="ctr" fontAlgn="auto">
              <a:spcBef>
                <a:spcPts val="0"/>
              </a:spcBef>
              <a:spcAft>
                <a:spcPts val="0"/>
              </a:spcAft>
              <a:defRPr/>
            </a:pPr>
            <a:r>
              <a:rPr lang="en-US" sz="1200" b="1" kern="0" dirty="0">
                <a:solidFill>
                  <a:srgbClr val="2D3654"/>
                </a:solidFill>
                <a:latin typeface="+mn-lt"/>
                <a:cs typeface="Arial" pitchFamily="34" charset="0"/>
              </a:rPr>
              <a:t>Mobile Connect</a:t>
            </a:r>
          </a:p>
        </p:txBody>
      </p:sp>
      <p:sp>
        <p:nvSpPr>
          <p:cNvPr id="42" name="Rounded Rectangle 41"/>
          <p:cNvSpPr/>
          <p:nvPr/>
        </p:nvSpPr>
        <p:spPr bwMode="auto">
          <a:xfrm>
            <a:off x="749300" y="4999975"/>
            <a:ext cx="1371600" cy="4572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2:</a:t>
            </a:r>
            <a:r>
              <a:rPr lang="en-US" sz="1200" b="1" kern="0" dirty="0">
                <a:solidFill>
                  <a:srgbClr val="2D3654"/>
                </a:solidFill>
                <a:latin typeface="+mn-lt"/>
                <a:cs typeface="Arial" pitchFamily="34" charset="0"/>
              </a:rPr>
              <a:t>Install Mobile Connect</a:t>
            </a:r>
          </a:p>
        </p:txBody>
      </p:sp>
      <p:sp>
        <p:nvSpPr>
          <p:cNvPr id="43" name="Rounded Rectangle 42"/>
          <p:cNvSpPr/>
          <p:nvPr/>
        </p:nvSpPr>
        <p:spPr bwMode="auto">
          <a:xfrm>
            <a:off x="3187700" y="2256775"/>
            <a:ext cx="1828800" cy="457200"/>
          </a:xfrm>
          <a:prstGeom prst="roundRect">
            <a:avLst/>
          </a:prstGeom>
          <a:solidFill>
            <a:schemeClr val="bg1">
              <a:lumMod val="20000"/>
              <a:lumOff val="80000"/>
            </a:schemeClr>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200" b="1" kern="0" dirty="0">
                <a:solidFill>
                  <a:sysClr val="windowText" lastClr="000000"/>
                </a:solidFill>
                <a:latin typeface="+mn-lt"/>
                <a:cs typeface="Arial" pitchFamily="34" charset="0"/>
              </a:rPr>
              <a:t>Step 3: </a:t>
            </a:r>
            <a:r>
              <a:rPr lang="en-US" sz="1200" b="1" kern="0" dirty="0">
                <a:solidFill>
                  <a:srgbClr val="2D3654"/>
                </a:solidFill>
                <a:latin typeface="+mn-lt"/>
                <a:cs typeface="Arial" pitchFamily="34" charset="0"/>
              </a:rPr>
              <a:t>Configure SSL VPN Connection</a:t>
            </a:r>
          </a:p>
        </p:txBody>
      </p:sp>
      <p:grpSp>
        <p:nvGrpSpPr>
          <p:cNvPr id="2" name="Group 40"/>
          <p:cNvGrpSpPr>
            <a:grpSpLocks/>
          </p:cNvGrpSpPr>
          <p:nvPr/>
        </p:nvGrpSpPr>
        <p:grpSpPr bwMode="auto">
          <a:xfrm>
            <a:off x="3035300" y="2866375"/>
            <a:ext cx="1989138" cy="1219200"/>
            <a:chOff x="2819400" y="3276600"/>
            <a:chExt cx="1990532" cy="1219200"/>
          </a:xfrm>
        </p:grpSpPr>
        <p:pic>
          <p:nvPicPr>
            <p:cNvPr id="24602" name="Picture 44" descr="Sprint-Samsung-Galaxy-Tablet-Black-Friday-sale.png"/>
            <p:cNvPicPr>
              <a:picLocks noChangeAspect="1"/>
            </p:cNvPicPr>
            <p:nvPr/>
          </p:nvPicPr>
          <p:blipFill>
            <a:blip r:embed="rId5" cstate="print"/>
            <a:srcRect/>
            <a:stretch>
              <a:fillRect/>
            </a:stretch>
          </p:blipFill>
          <p:spPr bwMode="auto">
            <a:xfrm>
              <a:off x="2819400" y="3276600"/>
              <a:ext cx="1990532" cy="1219200"/>
            </a:xfrm>
            <a:prstGeom prst="rect">
              <a:avLst/>
            </a:prstGeom>
            <a:noFill/>
            <a:ln w="9525">
              <a:noFill/>
              <a:miter lim="800000"/>
              <a:headEnd/>
              <a:tailEnd/>
            </a:ln>
          </p:spPr>
        </p:pic>
        <p:pic>
          <p:nvPicPr>
            <p:cNvPr id="24603" name="Picture 4"/>
            <p:cNvPicPr>
              <a:picLocks noChangeAspect="1" noChangeArrowheads="1"/>
            </p:cNvPicPr>
            <p:nvPr/>
          </p:nvPicPr>
          <p:blipFill>
            <a:blip r:embed="rId6" cstate="print"/>
            <a:srcRect b="21037"/>
            <a:stretch>
              <a:fillRect/>
            </a:stretch>
          </p:blipFill>
          <p:spPr bwMode="auto">
            <a:xfrm>
              <a:off x="3048000" y="3429000"/>
              <a:ext cx="1524000" cy="914400"/>
            </a:xfrm>
            <a:prstGeom prst="rect">
              <a:avLst/>
            </a:prstGeom>
            <a:noFill/>
            <a:ln w="9525">
              <a:noFill/>
              <a:miter lim="800000"/>
              <a:headEnd/>
              <a:tailEnd/>
            </a:ln>
          </p:spPr>
        </p:pic>
      </p:grpSp>
      <p:grpSp>
        <p:nvGrpSpPr>
          <p:cNvPr id="3" name="Group 43"/>
          <p:cNvGrpSpPr>
            <a:grpSpLocks/>
          </p:cNvGrpSpPr>
          <p:nvPr/>
        </p:nvGrpSpPr>
        <p:grpSpPr bwMode="auto">
          <a:xfrm>
            <a:off x="1739900" y="3704575"/>
            <a:ext cx="633413" cy="1066800"/>
            <a:chOff x="1524000" y="4114800"/>
            <a:chExt cx="634313" cy="1066800"/>
          </a:xfrm>
        </p:grpSpPr>
        <p:pic>
          <p:nvPicPr>
            <p:cNvPr id="24600" name="Picture 2"/>
            <p:cNvPicPr>
              <a:picLocks noChangeAspect="1" noChangeArrowheads="1"/>
            </p:cNvPicPr>
            <p:nvPr/>
          </p:nvPicPr>
          <p:blipFill>
            <a:blip r:embed="rId7" cstate="print"/>
            <a:srcRect l="28000" t="14000" r="28000" b="12000"/>
            <a:stretch>
              <a:fillRect/>
            </a:stretch>
          </p:blipFill>
          <p:spPr bwMode="auto">
            <a:xfrm>
              <a:off x="1524000" y="4114800"/>
              <a:ext cx="634313" cy="1066800"/>
            </a:xfrm>
            <a:prstGeom prst="rect">
              <a:avLst/>
            </a:prstGeom>
            <a:noFill/>
            <a:ln w="9525">
              <a:noFill/>
              <a:miter lim="800000"/>
              <a:headEnd/>
              <a:tailEnd/>
            </a:ln>
          </p:spPr>
        </p:pic>
        <p:pic>
          <p:nvPicPr>
            <p:cNvPr id="24601" name="e718645f-0447-4578-9e57-570350817eb4" descr="74E9D1D7-9A84-4372-A42B-0CD30EB85497@gateway"/>
            <p:cNvPicPr>
              <a:picLocks noChangeAspect="1" noChangeArrowheads="1"/>
            </p:cNvPicPr>
            <p:nvPr/>
          </p:nvPicPr>
          <p:blipFill>
            <a:blip r:embed="rId8" cstate="print"/>
            <a:srcRect/>
            <a:stretch>
              <a:fillRect/>
            </a:stretch>
          </p:blipFill>
          <p:spPr bwMode="auto">
            <a:xfrm>
              <a:off x="1600200" y="4267200"/>
              <a:ext cx="500063" cy="762000"/>
            </a:xfrm>
            <a:prstGeom prst="rect">
              <a:avLst/>
            </a:prstGeom>
            <a:noFill/>
            <a:ln w="9525">
              <a:noFill/>
              <a:miter lim="800000"/>
              <a:headEnd/>
              <a:tailEnd/>
            </a:ln>
          </p:spPr>
        </p:pic>
      </p:grpSp>
      <p:pic>
        <p:nvPicPr>
          <p:cNvPr id="24593" name="Picture 2" descr="Google Play logo.png">
            <a:hlinkClick r:id="rId9"/>
          </p:cNvPr>
          <p:cNvPicPr>
            <a:picLocks noChangeAspect="1" noChangeArrowheads="1"/>
          </p:cNvPicPr>
          <p:nvPr/>
        </p:nvPicPr>
        <p:blipFill>
          <a:blip r:embed="rId10" cstate="print"/>
          <a:srcRect/>
          <a:stretch>
            <a:fillRect/>
          </a:stretch>
        </p:blipFill>
        <p:spPr bwMode="auto">
          <a:xfrm>
            <a:off x="215900" y="810563"/>
            <a:ext cx="1905000" cy="504825"/>
          </a:xfrm>
          <a:prstGeom prst="rect">
            <a:avLst/>
          </a:prstGeom>
          <a:noFill/>
          <a:ln w="9525">
            <a:noFill/>
            <a:miter lim="800000"/>
            <a:headEnd/>
            <a:tailEnd/>
          </a:ln>
        </p:spPr>
      </p:pic>
      <p:pic>
        <p:nvPicPr>
          <p:cNvPr id="24594" name="Picture 2" descr="C:\Users\sgrebe\Desktop\Product Launches\2012 Product Launches\Secure Remote Access\SRA Series Images\SRA1600_4600_Front.jpg"/>
          <p:cNvPicPr>
            <a:picLocks noChangeAspect="1" noChangeArrowheads="1"/>
          </p:cNvPicPr>
          <p:nvPr/>
        </p:nvPicPr>
        <p:blipFill>
          <a:blip r:embed="rId11" cstate="print"/>
          <a:srcRect l="2919" t="12395" r="3033" b="14261"/>
          <a:stretch>
            <a:fillRect/>
          </a:stretch>
        </p:blipFill>
        <p:spPr bwMode="auto">
          <a:xfrm>
            <a:off x="6734175" y="3453750"/>
            <a:ext cx="2362200" cy="685800"/>
          </a:xfrm>
          <a:prstGeom prst="rect">
            <a:avLst/>
          </a:prstGeom>
          <a:noFill/>
          <a:ln w="9525">
            <a:noFill/>
            <a:miter lim="800000"/>
            <a:headEnd/>
            <a:tailEnd/>
          </a:ln>
        </p:spPr>
      </p:pic>
      <p:sp>
        <p:nvSpPr>
          <p:cNvPr id="29" name="Rounded Rectangle 28"/>
          <p:cNvSpPr/>
          <p:nvPr/>
        </p:nvSpPr>
        <p:spPr bwMode="auto">
          <a:xfrm>
            <a:off x="5705475" y="737538"/>
            <a:ext cx="2638425" cy="590550"/>
          </a:xfrm>
          <a:prstGeom prst="roundRect">
            <a:avLst/>
          </a:prstGeom>
          <a:solidFill>
            <a:schemeClr val="accent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Aventail E-Class SRA Appliances</a:t>
            </a:r>
          </a:p>
        </p:txBody>
      </p:sp>
      <p:sp>
        <p:nvSpPr>
          <p:cNvPr id="30" name="Rounded Rectangle 29"/>
          <p:cNvSpPr/>
          <p:nvPr/>
        </p:nvSpPr>
        <p:spPr bwMode="auto">
          <a:xfrm>
            <a:off x="6851650" y="2736200"/>
            <a:ext cx="2101850" cy="590550"/>
          </a:xfrm>
          <a:prstGeom prst="roundRect">
            <a:avLst/>
          </a:prstGeom>
          <a:solidFill>
            <a:schemeClr val="bg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SRA Appliances</a:t>
            </a:r>
          </a:p>
        </p:txBody>
      </p:sp>
      <p:sp>
        <p:nvSpPr>
          <p:cNvPr id="31" name="Rounded Rectangle 30"/>
          <p:cNvSpPr/>
          <p:nvPr/>
        </p:nvSpPr>
        <p:spPr bwMode="auto">
          <a:xfrm>
            <a:off x="5899150" y="4336400"/>
            <a:ext cx="2330450" cy="590550"/>
          </a:xfrm>
          <a:prstGeom prst="roundRect">
            <a:avLst/>
          </a:prstGeom>
          <a:solidFill>
            <a:schemeClr val="bg1"/>
          </a:solidFill>
          <a:ln w="12700" cap="flat" cmpd="sng" algn="ctr">
            <a:solidFill>
              <a:srgbClr val="000000"/>
            </a:solidFill>
            <a:prstDash val="solid"/>
            <a:round/>
            <a:headEnd type="none" w="med" len="med"/>
            <a:tailEnd type="none" w="med" len="med"/>
          </a:ln>
          <a:effectLst/>
        </p:spPr>
        <p:txBody>
          <a:bodyPr/>
          <a:lstStyle/>
          <a:p>
            <a:pPr algn="ctr" fontAlgn="auto">
              <a:spcBef>
                <a:spcPts val="0"/>
              </a:spcBef>
              <a:spcAft>
                <a:spcPts val="0"/>
              </a:spcAft>
              <a:defRPr/>
            </a:pPr>
            <a:r>
              <a:rPr lang="en-US" sz="1600" kern="0" dirty="0">
                <a:solidFill>
                  <a:srgbClr val="FFFFFF"/>
                </a:solidFill>
                <a:latin typeface="+mn-lt"/>
                <a:cs typeface="Arial" pitchFamily="34" charset="0"/>
              </a:rPr>
              <a:t>Dell SonicWALL Next-Generation Firewalls </a:t>
            </a:r>
          </a:p>
        </p:txBody>
      </p:sp>
      <p:pic>
        <p:nvPicPr>
          <p:cNvPr id="28" name="Picture 2"/>
          <p:cNvPicPr>
            <a:picLocks noChangeAspect="1" noChangeArrowheads="1"/>
          </p:cNvPicPr>
          <p:nvPr/>
        </p:nvPicPr>
        <p:blipFill>
          <a:blip r:embed="rId12" cstate="print"/>
          <a:srcRect t="3811" b="6389"/>
          <a:stretch>
            <a:fillRect/>
          </a:stretch>
        </p:blipFill>
        <p:spPr bwMode="auto">
          <a:xfrm>
            <a:off x="5890162" y="5047013"/>
            <a:ext cx="2220686" cy="1128156"/>
          </a:xfrm>
          <a:prstGeom prst="rect">
            <a:avLst/>
          </a:prstGeom>
          <a:noFill/>
          <a:ln w="9525">
            <a:noFill/>
            <a:miter lim="800000"/>
            <a:headEnd/>
            <a:tailEnd/>
          </a:ln>
          <a:effectLst/>
        </p:spPr>
      </p:pic>
      <p:pic>
        <p:nvPicPr>
          <p:cNvPr id="26625" name="Picture 1"/>
          <p:cNvPicPr>
            <a:picLocks noChangeAspect="1" noChangeArrowheads="1"/>
          </p:cNvPicPr>
          <p:nvPr/>
        </p:nvPicPr>
        <p:blipFill>
          <a:blip r:embed="rId13" cstate="print"/>
          <a:srcRect/>
          <a:stretch>
            <a:fillRect/>
          </a:stretch>
        </p:blipFill>
        <p:spPr bwMode="auto">
          <a:xfrm>
            <a:off x="2220685" y="800594"/>
            <a:ext cx="1511877" cy="503959"/>
          </a:xfrm>
          <a:prstGeom prst="rect">
            <a:avLst/>
          </a:prstGeom>
          <a:noFill/>
          <a:ln w="9525">
            <a:noFill/>
            <a:miter lim="800000"/>
            <a:headEnd/>
            <a:tailEnd/>
          </a:ln>
        </p:spPr>
      </p:pic>
      <p:pic>
        <p:nvPicPr>
          <p:cNvPr id="26626" name="Picture 2"/>
          <p:cNvPicPr>
            <a:picLocks noChangeAspect="1" noChangeArrowheads="1"/>
          </p:cNvPicPr>
          <p:nvPr/>
        </p:nvPicPr>
        <p:blipFill>
          <a:blip r:embed="rId14" cstate="print"/>
          <a:srcRect t="3080" b="17113"/>
          <a:stretch>
            <a:fillRect/>
          </a:stretch>
        </p:blipFill>
        <p:spPr bwMode="auto">
          <a:xfrm>
            <a:off x="577952" y="3325090"/>
            <a:ext cx="1112922" cy="1567544"/>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Connect for Windows 8.1</a:t>
            </a:r>
            <a:endParaRPr lang="en-US" dirty="0"/>
          </a:p>
        </p:txBody>
      </p:sp>
      <p:sp>
        <p:nvSpPr>
          <p:cNvPr id="3" name="Content Placeholder 2"/>
          <p:cNvSpPr>
            <a:spLocks noGrp="1"/>
          </p:cNvSpPr>
          <p:nvPr>
            <p:ph sz="half" idx="1"/>
          </p:nvPr>
        </p:nvSpPr>
        <p:spPr>
          <a:xfrm>
            <a:off x="457200" y="928048"/>
            <a:ext cx="8229600" cy="2246769"/>
          </a:xfrm>
        </p:spPr>
        <p:txBody>
          <a:bodyPr/>
          <a:lstStyle/>
          <a:p>
            <a:pPr marL="285750" indent="-285750">
              <a:spcBef>
                <a:spcPts val="600"/>
              </a:spcBef>
              <a:buFont typeface="Arial"/>
              <a:buChar char="•"/>
            </a:pPr>
            <a:r>
              <a:rPr lang="en-US" dirty="0" smtClean="0"/>
              <a:t>Microsoft will ship Mobile Connect VPN </a:t>
            </a:r>
            <a:r>
              <a:rPr lang="en-US" dirty="0" err="1" smtClean="0"/>
              <a:t>plugin</a:t>
            </a:r>
            <a:r>
              <a:rPr lang="en-US" dirty="0" smtClean="0"/>
              <a:t> ‘Inbox’ in Windows 8.1</a:t>
            </a:r>
          </a:p>
          <a:p>
            <a:pPr marL="285750" indent="-285750">
              <a:spcBef>
                <a:spcPts val="600"/>
              </a:spcBef>
              <a:buFont typeface="Arial"/>
              <a:buChar char="•"/>
            </a:pPr>
            <a:r>
              <a:rPr lang="en-US" dirty="0" smtClean="0"/>
              <a:t>Supports all versions of Windows 8.1 including Windows RT and (Window Phone </a:t>
            </a:r>
            <a:r>
              <a:rPr lang="en-US" i="1" dirty="0" smtClean="0"/>
              <a:t>Future</a:t>
            </a:r>
            <a:r>
              <a:rPr lang="en-US" dirty="0" smtClean="0"/>
              <a:t>)</a:t>
            </a:r>
          </a:p>
          <a:p>
            <a:pPr marL="285750" indent="-285750">
              <a:spcBef>
                <a:spcPts val="600"/>
              </a:spcBef>
              <a:buFont typeface="Arial"/>
              <a:buChar char="•"/>
            </a:pPr>
            <a:r>
              <a:rPr lang="en-US" dirty="0" smtClean="0"/>
              <a:t>Integrated Windows user experience with management via Windows UI, MDM solutions and </a:t>
            </a:r>
            <a:r>
              <a:rPr lang="en-US" dirty="0" err="1" smtClean="0"/>
              <a:t>PowerShell</a:t>
            </a:r>
            <a:r>
              <a:rPr lang="en-US" dirty="0" smtClean="0"/>
              <a:t>.</a:t>
            </a:r>
          </a:p>
          <a:p>
            <a:endParaRPr lang="en-US" dirty="0"/>
          </a:p>
        </p:txBody>
      </p:sp>
      <p:pic>
        <p:nvPicPr>
          <p:cNvPr id="4" name="Picture 3" descr="VPN Provider.png"/>
          <p:cNvPicPr>
            <a:picLocks noChangeAspect="1"/>
          </p:cNvPicPr>
          <p:nvPr/>
        </p:nvPicPr>
        <p:blipFill>
          <a:blip r:embed="rId2" cstate="print">
            <a:extLst>
              <a:ext uri="{28A0092B-C50C-407E-A947-70E740481C1C}">
                <a14:useLocalDpi xmlns:a14="http://schemas.microsoft.com/office/drawing/2010/main" val="0"/>
              </a:ext>
            </a:extLst>
          </a:blip>
          <a:srcRect t="11123"/>
          <a:stretch>
            <a:fillRect/>
          </a:stretch>
        </p:blipFill>
        <p:spPr>
          <a:xfrm>
            <a:off x="855020" y="3277588"/>
            <a:ext cx="3051357" cy="2909089"/>
          </a:xfrm>
          <a:prstGeom prst="rect">
            <a:avLst/>
          </a:prstGeom>
        </p:spPr>
      </p:pic>
      <p:grpSp>
        <p:nvGrpSpPr>
          <p:cNvPr id="5" name="Group 4"/>
          <p:cNvGrpSpPr/>
          <p:nvPr/>
        </p:nvGrpSpPr>
        <p:grpSpPr>
          <a:xfrm>
            <a:off x="3990106" y="3277589"/>
            <a:ext cx="4256733" cy="2980707"/>
            <a:chOff x="3735803" y="1935677"/>
            <a:chExt cx="5199808" cy="3627970"/>
          </a:xfrm>
        </p:grpSpPr>
        <p:pic>
          <p:nvPicPr>
            <p:cNvPr id="6" name="Picture 5" descr="Screen Shot 2013-07-10 at 10.03.27 AM.png"/>
            <p:cNvPicPr>
              <a:picLocks noChangeAspect="1"/>
            </p:cNvPicPr>
            <p:nvPr/>
          </p:nvPicPr>
          <p:blipFill>
            <a:blip r:embed="rId3" cstate="print">
              <a:extLst>
                <a:ext uri="{28A0092B-C50C-407E-A947-70E740481C1C}">
                  <a14:useLocalDpi xmlns:a14="http://schemas.microsoft.com/office/drawing/2010/main" val="0"/>
                </a:ext>
              </a:extLst>
            </a:blip>
            <a:srcRect t="9335"/>
            <a:stretch>
              <a:fillRect/>
            </a:stretch>
          </p:blipFill>
          <p:spPr>
            <a:xfrm>
              <a:off x="3735803" y="1935678"/>
              <a:ext cx="5199808" cy="3627969"/>
            </a:xfrm>
            <a:prstGeom prst="rect">
              <a:avLst/>
            </a:prstGeom>
          </p:spPr>
        </p:pic>
        <p:pic>
          <p:nvPicPr>
            <p:cNvPr id="7" name="Picture 2"/>
            <p:cNvPicPr>
              <a:picLocks noChangeAspect="1" noChangeArrowheads="1"/>
            </p:cNvPicPr>
            <p:nvPr/>
          </p:nvPicPr>
          <p:blipFill>
            <a:blip r:embed="rId4" cstate="print"/>
            <a:srcRect l="22338" t="6049" r="22226"/>
            <a:stretch>
              <a:fillRect/>
            </a:stretch>
          </p:blipFill>
          <p:spPr bwMode="auto">
            <a:xfrm>
              <a:off x="3978234" y="1935677"/>
              <a:ext cx="3249884" cy="3311246"/>
            </a:xfrm>
            <a:prstGeom prst="rect">
              <a:avLst/>
            </a:prstGeom>
            <a:noFill/>
            <a:ln w="9525">
              <a:noFill/>
              <a:miter lim="800000"/>
              <a:headEnd/>
              <a:tailEnd/>
            </a:ln>
          </p:spPr>
        </p:pic>
      </p:grpSp>
    </p:spTree>
  </p:cSld>
  <p:clrMapOvr>
    <a:masterClrMapping/>
  </p:clrMapOvr>
  <p:transition spd="med">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ll_4x3_Template">
  <a:themeElements>
    <a:clrScheme name="Dell 2010">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ue_Background_Master">
  <a:themeElements>
    <a:clrScheme name="Dell 2010">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B7295A"/>
      </a:hlink>
      <a:folHlink>
        <a:srgbClr val="009BBB"/>
      </a:folHlink>
    </a:clrScheme>
    <a:fontScheme name="Dell TTF">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90000"/>
          </a:lnSpc>
          <a:spcBef>
            <a:spcPts val="100"/>
          </a:spcBef>
          <a:spcAft>
            <a:spcPts val="100"/>
          </a:spcAft>
          <a:defRPr sz="2000" dirty="0" err="1" smtClean="0">
            <a:solidFill>
              <a:schemeClr val="tx2"/>
            </a:solidFill>
            <a:latin typeface="+mn-lt"/>
          </a:defRPr>
        </a:defPPr>
      </a:lstStyle>
    </a:txDef>
  </a:objectDefaults>
  <a:extraClrSchemeLst>
    <a:extraClrScheme>
      <a:clrScheme name="Blue_Background_Master 1">
        <a:dk1>
          <a:srgbClr val="444444"/>
        </a:dk1>
        <a:lt1>
          <a:srgbClr val="0085C3"/>
        </a:lt1>
        <a:dk2>
          <a:srgbClr val="FFFFFF"/>
        </a:dk2>
        <a:lt2>
          <a:srgbClr val="000000"/>
        </a:lt2>
        <a:accent1>
          <a:srgbClr val="B7295A"/>
        </a:accent1>
        <a:accent2>
          <a:srgbClr val="F2AF00"/>
        </a:accent2>
        <a:accent3>
          <a:srgbClr val="AAC2DE"/>
        </a:accent3>
        <a:accent4>
          <a:srgbClr val="393939"/>
        </a:accent4>
        <a:accent5>
          <a:srgbClr val="D8ACB5"/>
        </a:accent5>
        <a:accent6>
          <a:srgbClr val="DB9E00"/>
        </a:accent6>
        <a:hlink>
          <a:srgbClr val="DC5034"/>
        </a:hlink>
        <a:folHlink>
          <a:srgbClr val="D42E1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EEBEE83C66E54EA9BED83B0A9A60DB" ma:contentTypeVersion="1" ma:contentTypeDescription="Create a new document." ma:contentTypeScope="" ma:versionID="51a43b2161297f783d65b37e357c79e9">
  <xsd:schema xmlns:xsd="http://www.w3.org/2001/XMLSchema" xmlns:p="http://schemas.microsoft.com/office/2006/metadata/properties" targetNamespace="http://schemas.microsoft.com/office/2006/metadata/properties" ma:root="true" ma:fieldsID="b9cfef283e0bc2d986a66f9ec0cdc42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6FC490B-1F77-48C5-AC70-1DD939DBDF04}">
  <ds:schemaRefs>
    <ds:schemaRef ds:uri="http://schemas.microsoft.com/sharepoint/v3/contenttype/forms"/>
  </ds:schemaRefs>
</ds:datastoreItem>
</file>

<file path=customXml/itemProps2.xml><?xml version="1.0" encoding="utf-8"?>
<ds:datastoreItem xmlns:ds="http://schemas.openxmlformats.org/officeDocument/2006/customXml" ds:itemID="{A3332CB6-AB82-4DD3-8C89-C660A1C394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4F073AB-63AE-4963-8297-852D5004CE26}">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Dell_4x3_Template</Template>
  <TotalTime>6467</TotalTime>
  <Words>3643</Words>
  <Application>Microsoft Office PowerPoint</Application>
  <PresentationFormat>On-screen Show (4:3)</PresentationFormat>
  <Paragraphs>566</Paragraphs>
  <Slides>30</Slides>
  <Notes>27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30</vt:i4>
      </vt:variant>
    </vt:vector>
  </HeadingPairs>
  <TitlesOfParts>
    <vt:vector size="40" baseType="lpstr">
      <vt:lpstr>Arial</vt:lpstr>
      <vt:lpstr>ＭＳ Ｐゴシック</vt:lpstr>
      <vt:lpstr>Arial Black</vt:lpstr>
      <vt:lpstr>Museo For Dell</vt:lpstr>
      <vt:lpstr>Trebuchet MS</vt:lpstr>
      <vt:lpstr>Museo For Dell 300</vt:lpstr>
      <vt:lpstr>Museo Sans For Dell</vt:lpstr>
      <vt:lpstr>Wingdings</vt:lpstr>
      <vt:lpstr>Dell_4x3_Template</vt:lpstr>
      <vt:lpstr>Blue_Background_Master</vt:lpstr>
      <vt:lpstr>Secure Remote Access (SRA)  </vt:lpstr>
      <vt:lpstr>Drivers for SRA, WAF and collaboration</vt:lpstr>
      <vt:lpstr>Secure Remote Access requirements</vt:lpstr>
      <vt:lpstr>Access methods for SSL VPN</vt:lpstr>
      <vt:lpstr>SRA access methods</vt:lpstr>
      <vt:lpstr>SRA virtual office portal</vt:lpstr>
      <vt:lpstr>Mobile Connect for iOS or OS X</vt:lpstr>
      <vt:lpstr>Mobile Connect for Android or Kindle Fire</vt:lpstr>
      <vt:lpstr>Mobile Connect for Windows 8.1</vt:lpstr>
      <vt:lpstr>Mobile Connect feature chart</vt:lpstr>
      <vt:lpstr>Application offloading for web applications</vt:lpstr>
      <vt:lpstr>Application offloading for web applications</vt:lpstr>
      <vt:lpstr>Dell SonicWALL SMB SRA series appliances</vt:lpstr>
      <vt:lpstr>SRA series – new DMZ deployment</vt:lpstr>
      <vt:lpstr>SRA Series – existing DMZ deployment</vt:lpstr>
      <vt:lpstr>SRA Series – LAN deployment</vt:lpstr>
      <vt:lpstr>End Point Control (EPC)</vt:lpstr>
      <vt:lpstr>End Point Control (EPC)</vt:lpstr>
      <vt:lpstr>EPC device profiles</vt:lpstr>
      <vt:lpstr>Remote support solution – Secure Virtual Assist</vt:lpstr>
      <vt:lpstr>Collaboration solution – Secure Virtual Meeting</vt:lpstr>
      <vt:lpstr>Collaboration solution – Secure Virtual Meeting</vt:lpstr>
      <vt:lpstr>Spike licensing</vt:lpstr>
      <vt:lpstr>Importance of web application security</vt:lpstr>
      <vt:lpstr>What is a Web Application Firewall?</vt:lpstr>
      <vt:lpstr>What is a Web Application Firewall?</vt:lpstr>
      <vt:lpstr>Web Application Firewall service</vt:lpstr>
      <vt:lpstr>XSS (Cross Site Scripting) benefits with WAF</vt:lpstr>
      <vt:lpstr>Summary </vt:lpstr>
      <vt:lpstr>Questions?</vt:lpstr>
    </vt:vector>
  </TitlesOfParts>
  <Company>SonicWall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Dell presentation EndUser TechSales Preso_1</dc:title>
  <dc:creator>Arvind Gopalan</dc:creator>
  <cp:lastModifiedBy>Alex Vazquez Brozos</cp:lastModifiedBy>
  <cp:revision>233</cp:revision>
  <cp:lastPrinted>2000-07-17T22:36:56Z</cp:lastPrinted>
  <dcterms:created xsi:type="dcterms:W3CDTF">2012-04-03T19:50:02Z</dcterms:created>
  <dcterms:modified xsi:type="dcterms:W3CDTF">2015-09-15T16:55:44Z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0x010100EAEEBEE83C66E54EA9BED83B0A9A60DB</vt:lpwstr>
  </property>
</Properties>
</file>